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69" r:id="rId2"/>
    <p:sldId id="258" r:id="rId3"/>
    <p:sldId id="274" r:id="rId4"/>
    <p:sldId id="273" r:id="rId5"/>
    <p:sldId id="270" r:id="rId6"/>
    <p:sldId id="271" r:id="rId7"/>
    <p:sldId id="272" r:id="rId8"/>
    <p:sldId id="275" r:id="rId9"/>
    <p:sldId id="256" r:id="rId10"/>
    <p:sldId id="276" r:id="rId11"/>
    <p:sldId id="259" r:id="rId12"/>
    <p:sldId id="277" r:id="rId13"/>
    <p:sldId id="260" r:id="rId14"/>
    <p:sldId id="284" r:id="rId15"/>
    <p:sldId id="261" r:id="rId16"/>
    <p:sldId id="278" r:id="rId17"/>
    <p:sldId id="262" r:id="rId18"/>
    <p:sldId id="279" r:id="rId19"/>
    <p:sldId id="263" r:id="rId20"/>
    <p:sldId id="282" r:id="rId21"/>
    <p:sldId id="264" r:id="rId22"/>
    <p:sldId id="283" r:id="rId23"/>
    <p:sldId id="268" r:id="rId24"/>
    <p:sldId id="281" r:id="rId25"/>
    <p:sldId id="267" r:id="rId26"/>
    <p:sldId id="280" r:id="rId27"/>
    <p:sldId id="265" r:id="rId28"/>
    <p:sldId id="266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1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0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0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4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2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3A20-6579-44D1-9FBA-3FE33DC37969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939F2-0B41-4445-B248-0C7D13058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4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20009-D503-8E78-8731-25134EE7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F23C7-C652-7D1E-6717-115F633A6D9F}"/>
              </a:ext>
            </a:extLst>
          </p:cNvPr>
          <p:cNvSpPr txBox="1"/>
          <p:nvPr/>
        </p:nvSpPr>
        <p:spPr>
          <a:xfrm>
            <a:off x="1767401" y="2474495"/>
            <a:ext cx="8657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RESUME PROJECT CHALLENGE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6B2BC-8C75-49C1-2673-9CB7968B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14797" r="14142" b="12037"/>
          <a:stretch/>
        </p:blipFill>
        <p:spPr>
          <a:xfrm>
            <a:off x="103927" y="244257"/>
            <a:ext cx="915281" cy="951177"/>
          </a:xfrm>
          <a:prstGeom prst="flowChartConnector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D1F36-4147-F5DD-C6C1-3773B4E763C6}"/>
              </a:ext>
            </a:extLst>
          </p:cNvPr>
          <p:cNvSpPr txBox="1"/>
          <p:nvPr/>
        </p:nvSpPr>
        <p:spPr>
          <a:xfrm>
            <a:off x="103927" y="6305966"/>
            <a:ext cx="211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Presented by : </a:t>
            </a:r>
            <a:r>
              <a:rPr lang="en-US" sz="1400" dirty="0" err="1"/>
              <a:t>Rutuja</a:t>
            </a:r>
            <a:r>
              <a:rPr lang="en-US" sz="1400" dirty="0"/>
              <a:t> </a:t>
            </a:r>
            <a:r>
              <a:rPr lang="en-US" sz="1400" dirty="0" err="1"/>
              <a:t>Ijare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090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4A918-5A64-E0F8-B46D-0DF93616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C30FEFE-8BB0-F881-2381-0224570488FD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C4B348-7142-1075-5D75-DA98F088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87" y="1672147"/>
            <a:ext cx="2621227" cy="3214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93D21-D572-CD61-D5F1-C0CD88B4E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/>
          <a:stretch/>
        </p:blipFill>
        <p:spPr>
          <a:xfrm>
            <a:off x="5585008" y="1574276"/>
            <a:ext cx="6102112" cy="3312412"/>
          </a:xfrm>
          <a:prstGeom prst="rect">
            <a:avLst/>
          </a:prstGeom>
        </p:spPr>
      </p:pic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58036997-BAA2-09D4-A81F-417EB17EDA0E}"/>
              </a:ext>
            </a:extLst>
          </p:cNvPr>
          <p:cNvSpPr/>
          <p:nvPr/>
        </p:nvSpPr>
        <p:spPr>
          <a:xfrm rot="21301901">
            <a:off x="1348172" y="962452"/>
            <a:ext cx="721415" cy="142638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4094069-1F51-C8E8-290B-C22FD0DDDCA2}"/>
              </a:ext>
            </a:extLst>
          </p:cNvPr>
          <p:cNvSpPr/>
          <p:nvPr/>
        </p:nvSpPr>
        <p:spPr>
          <a:xfrm>
            <a:off x="1960775" y="576316"/>
            <a:ext cx="1517717" cy="71515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3AEC0-E656-000B-A037-B8FEFCAE07E1}"/>
              </a:ext>
            </a:extLst>
          </p:cNvPr>
          <p:cNvSpPr txBox="1"/>
          <p:nvPr/>
        </p:nvSpPr>
        <p:spPr>
          <a:xfrm>
            <a:off x="353961" y="4412318"/>
            <a:ext cx="109264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b="1" dirty="0">
              <a:solidFill>
                <a:schemeClr val="accent5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Insights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 err="1"/>
              <a:t>Atliq</a:t>
            </a:r>
            <a:r>
              <a:rPr lang="en-US" sz="1400" dirty="0"/>
              <a:t> Exclusive has established its presence in </a:t>
            </a:r>
            <a:r>
              <a:rPr lang="en-US" sz="1400" b="1" dirty="0"/>
              <a:t>9 key markets</a:t>
            </a:r>
            <a:r>
              <a:rPr lang="en-US" sz="1400" dirty="0"/>
              <a:t> within the Asia-Pacific (APAC) region.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The company has penetrated both developed markets (e.g., Australia, Japan, South Korea) and emerging markets (e.g., India, Bangladesh, Indonesia).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DF4C1EA-1BBC-CF9F-905F-DA20CF6C4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company has penetrated both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markets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Australia, Japan, South Korea)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emerging markets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India, Bangladesh, Indonesia).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9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20C1E-3B61-20FA-7EFB-0F17C8D3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BC1DFA4-0C8A-7372-DB6D-C7B0AC35F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26" y="175099"/>
            <a:ext cx="11858017" cy="944464"/>
          </a:xfrm>
        </p:spPr>
        <p:txBody>
          <a:bodyPr>
            <a:normAutofit/>
          </a:bodyPr>
          <a:lstStyle/>
          <a:p>
            <a:pPr marL="457200" indent="-457200" algn="l">
              <a:buAutoNum type="arabicParenR" startAt="2"/>
            </a:pPr>
            <a:r>
              <a:rPr lang="en-US" b="1" dirty="0">
                <a:latin typeface="+mj-lt"/>
              </a:rPr>
              <a:t>What is the percentage of unique product increase in 2021 vs. 2020? </a:t>
            </a:r>
          </a:p>
          <a:p>
            <a:pPr algn="l"/>
            <a:r>
              <a:rPr lang="en-US" b="1" dirty="0">
                <a:latin typeface="+mj-lt"/>
              </a:rPr>
              <a:t>       The final output contains these fields, </a:t>
            </a:r>
            <a: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 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unique_products_2022, unique_products_2021,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percentage_chg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EED94-AD28-1492-9466-38F838A362AD}"/>
              </a:ext>
            </a:extLst>
          </p:cNvPr>
          <p:cNvSpPr txBox="1"/>
          <p:nvPr/>
        </p:nvSpPr>
        <p:spPr>
          <a:xfrm>
            <a:off x="2318994" y="2561499"/>
            <a:ext cx="9341963" cy="361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x.unique_product_2020 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y.unique_product_2021 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Round ( ( ( y.unique_product_2021 - x.unique_product_2020)*100 / x.unique_product_2020 ), 2 ) as </a:t>
            </a:r>
            <a:r>
              <a:rPr lang="en-US" sz="1400" dirty="0" err="1">
                <a:latin typeface="+mj-lt"/>
              </a:rPr>
              <a:t>percentage_chg</a:t>
            </a:r>
            <a:r>
              <a:rPr lang="en-US" sz="14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(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count ( distinct </a:t>
            </a:r>
            <a:r>
              <a:rPr lang="en-US" sz="1400" dirty="0" err="1">
                <a:latin typeface="+mj-lt"/>
              </a:rPr>
              <a:t>product_code</a:t>
            </a:r>
            <a:r>
              <a:rPr lang="en-US" sz="1400" dirty="0">
                <a:latin typeface="+mj-lt"/>
              </a:rPr>
              <a:t> )  as  unique_product_2020  from </a:t>
            </a:r>
            <a:r>
              <a:rPr lang="en-US" sz="1400" dirty="0" err="1">
                <a:latin typeface="+mj-lt"/>
              </a:rPr>
              <a:t>fact_sales_monthlywhere</a:t>
            </a:r>
            <a:r>
              <a:rPr lang="en-US" sz="1400" dirty="0">
                <a:latin typeface="+mj-lt"/>
              </a:rPr>
              <a:t>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 = 2020 ) x 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(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count ( distinct </a:t>
            </a:r>
            <a:r>
              <a:rPr lang="en-US" sz="1400" dirty="0" err="1">
                <a:latin typeface="+mj-lt"/>
              </a:rPr>
              <a:t>product_code</a:t>
            </a:r>
            <a:r>
              <a:rPr lang="en-US" sz="1400" dirty="0">
                <a:latin typeface="+mj-lt"/>
              </a:rPr>
              <a:t> )  as  unique_product_2021  from </a:t>
            </a:r>
            <a:r>
              <a:rPr lang="en-US" sz="1400" dirty="0" err="1">
                <a:latin typeface="+mj-lt"/>
              </a:rPr>
              <a:t>fact_sales_monthlywhere</a:t>
            </a:r>
            <a:r>
              <a:rPr lang="en-US" sz="1400" dirty="0">
                <a:latin typeface="+mj-lt"/>
              </a:rPr>
              <a:t>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=  2021 )  y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) ;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56B2C3A-930B-2953-8E1E-987B63246AE2}"/>
              </a:ext>
            </a:extLst>
          </p:cNvPr>
          <p:cNvSpPr/>
          <p:nvPr/>
        </p:nvSpPr>
        <p:spPr>
          <a:xfrm>
            <a:off x="4758506" y="3697637"/>
            <a:ext cx="670032" cy="1031426"/>
          </a:xfrm>
          <a:custGeom>
            <a:avLst/>
            <a:gdLst>
              <a:gd name="connsiteX0" fmla="*/ 54329 w 757204"/>
              <a:gd name="connsiteY0" fmla="*/ 10022 h 1031426"/>
              <a:gd name="connsiteX1" fmla="*/ 151605 w 757204"/>
              <a:gd name="connsiteY1" fmla="*/ 294 h 1031426"/>
              <a:gd name="connsiteX2" fmla="*/ 375342 w 757204"/>
              <a:gd name="connsiteY2" fmla="*/ 29477 h 1031426"/>
              <a:gd name="connsiteX3" fmla="*/ 423980 w 757204"/>
              <a:gd name="connsiteY3" fmla="*/ 68388 h 1031426"/>
              <a:gd name="connsiteX4" fmla="*/ 472618 w 757204"/>
              <a:gd name="connsiteY4" fmla="*/ 126753 h 1031426"/>
              <a:gd name="connsiteX5" fmla="*/ 530984 w 757204"/>
              <a:gd name="connsiteY5" fmla="*/ 194847 h 1031426"/>
              <a:gd name="connsiteX6" fmla="*/ 560167 w 757204"/>
              <a:gd name="connsiteY6" fmla="*/ 253213 h 1031426"/>
              <a:gd name="connsiteX7" fmla="*/ 550440 w 757204"/>
              <a:gd name="connsiteY7" fmla="*/ 476949 h 1031426"/>
              <a:gd name="connsiteX8" fmla="*/ 482346 w 757204"/>
              <a:gd name="connsiteY8" fmla="*/ 515860 h 1031426"/>
              <a:gd name="connsiteX9" fmla="*/ 355886 w 757204"/>
              <a:gd name="connsiteY9" fmla="*/ 554771 h 1031426"/>
              <a:gd name="connsiteX10" fmla="*/ 15418 w 757204"/>
              <a:gd name="connsiteY10" fmla="*/ 583953 h 1031426"/>
              <a:gd name="connsiteX11" fmla="*/ 5691 w 757204"/>
              <a:gd name="connsiteY11" fmla="*/ 496405 h 1031426"/>
              <a:gd name="connsiteX12" fmla="*/ 248882 w 757204"/>
              <a:gd name="connsiteY12" fmla="*/ 360217 h 1031426"/>
              <a:gd name="connsiteX13" fmla="*/ 530984 w 757204"/>
              <a:gd name="connsiteY13" fmla="*/ 321307 h 1031426"/>
              <a:gd name="connsiteX14" fmla="*/ 657444 w 757204"/>
              <a:gd name="connsiteY14" fmla="*/ 379673 h 1031426"/>
              <a:gd name="connsiteX15" fmla="*/ 686627 w 757204"/>
              <a:gd name="connsiteY15" fmla="*/ 447766 h 1031426"/>
              <a:gd name="connsiteX16" fmla="*/ 744993 w 757204"/>
              <a:gd name="connsiteY16" fmla="*/ 603409 h 1031426"/>
              <a:gd name="connsiteX17" fmla="*/ 637988 w 757204"/>
              <a:gd name="connsiteY17" fmla="*/ 924422 h 1031426"/>
              <a:gd name="connsiteX18" fmla="*/ 443435 w 757204"/>
              <a:gd name="connsiteY18" fmla="*/ 1011971 h 1031426"/>
              <a:gd name="connsiteX19" fmla="*/ 433708 w 757204"/>
              <a:gd name="connsiteY19" fmla="*/ 1031426 h 10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7204" h="1031426">
                <a:moveTo>
                  <a:pt x="54329" y="10022"/>
                </a:moveTo>
                <a:cubicBezTo>
                  <a:pt x="86754" y="6779"/>
                  <a:pt x="119078" y="-1677"/>
                  <a:pt x="151605" y="294"/>
                </a:cubicBezTo>
                <a:cubicBezTo>
                  <a:pt x="226678" y="4844"/>
                  <a:pt x="302377" y="11236"/>
                  <a:pt x="375342" y="29477"/>
                </a:cubicBezTo>
                <a:cubicBezTo>
                  <a:pt x="395485" y="34513"/>
                  <a:pt x="408355" y="54716"/>
                  <a:pt x="423980" y="68388"/>
                </a:cubicBezTo>
                <a:cubicBezTo>
                  <a:pt x="481807" y="118987"/>
                  <a:pt x="428215" y="74950"/>
                  <a:pt x="472618" y="126753"/>
                </a:cubicBezTo>
                <a:cubicBezTo>
                  <a:pt x="501340" y="160262"/>
                  <a:pt x="513118" y="159114"/>
                  <a:pt x="530984" y="194847"/>
                </a:cubicBezTo>
                <a:cubicBezTo>
                  <a:pt x="571258" y="275395"/>
                  <a:pt x="504412" y="169579"/>
                  <a:pt x="560167" y="253213"/>
                </a:cubicBezTo>
                <a:cubicBezTo>
                  <a:pt x="580152" y="333152"/>
                  <a:pt x="593387" y="367196"/>
                  <a:pt x="550440" y="476949"/>
                </a:cubicBezTo>
                <a:cubicBezTo>
                  <a:pt x="540914" y="501294"/>
                  <a:pt x="506619" y="506151"/>
                  <a:pt x="482346" y="515860"/>
                </a:cubicBezTo>
                <a:cubicBezTo>
                  <a:pt x="441397" y="532240"/>
                  <a:pt x="399186" y="546390"/>
                  <a:pt x="355886" y="554771"/>
                </a:cubicBezTo>
                <a:cubicBezTo>
                  <a:pt x="266629" y="572047"/>
                  <a:pt x="107093" y="578561"/>
                  <a:pt x="15418" y="583953"/>
                </a:cubicBezTo>
                <a:cubicBezTo>
                  <a:pt x="12176" y="554770"/>
                  <a:pt x="-10311" y="521024"/>
                  <a:pt x="5691" y="496405"/>
                </a:cubicBezTo>
                <a:cubicBezTo>
                  <a:pt x="61502" y="410542"/>
                  <a:pt x="156268" y="376424"/>
                  <a:pt x="248882" y="360217"/>
                </a:cubicBezTo>
                <a:cubicBezTo>
                  <a:pt x="342385" y="343854"/>
                  <a:pt x="530984" y="321307"/>
                  <a:pt x="530984" y="321307"/>
                </a:cubicBezTo>
                <a:cubicBezTo>
                  <a:pt x="573137" y="340762"/>
                  <a:pt x="617634" y="355787"/>
                  <a:pt x="657444" y="379673"/>
                </a:cubicBezTo>
                <a:cubicBezTo>
                  <a:pt x="679912" y="393154"/>
                  <a:pt x="679098" y="428190"/>
                  <a:pt x="686627" y="447766"/>
                </a:cubicBezTo>
                <a:cubicBezTo>
                  <a:pt x="753985" y="622896"/>
                  <a:pt x="702822" y="455815"/>
                  <a:pt x="744993" y="603409"/>
                </a:cubicBezTo>
                <a:cubicBezTo>
                  <a:pt x="764082" y="737038"/>
                  <a:pt x="779591" y="757532"/>
                  <a:pt x="637988" y="924422"/>
                </a:cubicBezTo>
                <a:cubicBezTo>
                  <a:pt x="522596" y="1060420"/>
                  <a:pt x="519286" y="951289"/>
                  <a:pt x="443435" y="1011971"/>
                </a:cubicBezTo>
                <a:cubicBezTo>
                  <a:pt x="437773" y="1016500"/>
                  <a:pt x="436950" y="1024941"/>
                  <a:pt x="433708" y="103142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DA549DF0-87A7-61FE-00AA-8952A5E7168B}"/>
              </a:ext>
            </a:extLst>
          </p:cNvPr>
          <p:cNvSpPr/>
          <p:nvPr/>
        </p:nvSpPr>
        <p:spPr>
          <a:xfrm rot="21208054">
            <a:off x="1345171" y="1762989"/>
            <a:ext cx="688225" cy="1171107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1452DBF9-783F-123A-B690-CF999FC5B9E4}"/>
              </a:ext>
            </a:extLst>
          </p:cNvPr>
          <p:cNvSpPr/>
          <p:nvPr/>
        </p:nvSpPr>
        <p:spPr>
          <a:xfrm>
            <a:off x="1944329" y="1264473"/>
            <a:ext cx="1562441" cy="74343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28775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26C38-67A8-7E2A-60D1-39C14E48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9A20E41-BC22-E8CA-DB57-59CCA2C98813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A8A5C40C-A3DA-0100-0A5A-93A4066E7F4A}"/>
              </a:ext>
            </a:extLst>
          </p:cNvPr>
          <p:cNvSpPr/>
          <p:nvPr/>
        </p:nvSpPr>
        <p:spPr>
          <a:xfrm>
            <a:off x="1451682" y="900795"/>
            <a:ext cx="721415" cy="142638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0C1A9-474A-A7B0-C405-F705FA9B5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08" y="1898123"/>
            <a:ext cx="5452949" cy="726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02085-CC8A-F271-DAAD-B3B662EB5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12378" r="8678" b="10656"/>
          <a:stretch/>
        </p:blipFill>
        <p:spPr>
          <a:xfrm>
            <a:off x="477198" y="3258557"/>
            <a:ext cx="4760656" cy="2745556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5E811BEA-900A-FC53-FDF6-71F52AA78158}"/>
              </a:ext>
            </a:extLst>
          </p:cNvPr>
          <p:cNvSpPr/>
          <p:nvPr/>
        </p:nvSpPr>
        <p:spPr>
          <a:xfrm>
            <a:off x="2085732" y="537690"/>
            <a:ext cx="1543588" cy="72621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56958-9118-0A8E-D46B-C4480E2D5BD8}"/>
              </a:ext>
            </a:extLst>
          </p:cNvPr>
          <p:cNvSpPr txBox="1"/>
          <p:nvPr/>
        </p:nvSpPr>
        <p:spPr>
          <a:xfrm>
            <a:off x="5692723" y="3171838"/>
            <a:ext cx="62468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Insights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 err="1"/>
              <a:t>Atliq</a:t>
            </a:r>
            <a:r>
              <a:rPr lang="en-US" sz="1400" dirty="0"/>
              <a:t> Exclusive expanded its product offerings significantly in 2021 compared to 2020.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The </a:t>
            </a:r>
            <a:r>
              <a:rPr lang="en-US" sz="1400" b="1" dirty="0"/>
              <a:t>36.33% increase</a:t>
            </a:r>
            <a:r>
              <a:rPr lang="en-US" sz="1400" dirty="0"/>
              <a:t> in unique products signals a </a:t>
            </a:r>
            <a:r>
              <a:rPr lang="en-US" sz="1400" b="1" dirty="0"/>
              <a:t>robust innovation pipeline</a:t>
            </a:r>
            <a:r>
              <a:rPr lang="en-US" sz="1400" dirty="0"/>
              <a:t> and increased product diversification.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6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82A1D3-5159-CA44-34F7-75E5912F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F86A5A6-69FE-384A-E70B-6C3DAADDD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68" y="97497"/>
            <a:ext cx="11938848" cy="149920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3)   Provide a report with all the unique product counts for each segment and sort them in descending order of            product counts. The final output contains 2 fields , 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Segment 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product count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5A8B1-9FA2-8876-E647-D58561C51C49}"/>
              </a:ext>
            </a:extLst>
          </p:cNvPr>
          <p:cNvSpPr txBox="1"/>
          <p:nvPr/>
        </p:nvSpPr>
        <p:spPr>
          <a:xfrm>
            <a:off x="4098753" y="2891672"/>
            <a:ext cx="4847283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segment,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count ( distinct </a:t>
            </a:r>
            <a:r>
              <a:rPr lang="en-US" sz="1400" dirty="0" err="1">
                <a:latin typeface="+mj-lt"/>
              </a:rPr>
              <a:t>product_code</a:t>
            </a:r>
            <a:r>
              <a:rPr lang="en-US" sz="1400" dirty="0">
                <a:latin typeface="+mj-lt"/>
              </a:rPr>
              <a:t> ) as  </a:t>
            </a:r>
            <a:r>
              <a:rPr lang="en-US" sz="1400" dirty="0" err="1">
                <a:latin typeface="+mj-lt"/>
              </a:rPr>
              <a:t>product_count</a:t>
            </a:r>
            <a:r>
              <a:rPr lang="en-US" sz="14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FROM  </a:t>
            </a:r>
            <a:r>
              <a:rPr lang="en-US" sz="1400" dirty="0" err="1">
                <a:latin typeface="+mj-lt"/>
              </a:rPr>
              <a:t>dim_product</a:t>
            </a:r>
            <a:endParaRPr lang="en-US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group by  segment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order by  </a:t>
            </a:r>
            <a:r>
              <a:rPr lang="en-US" sz="1400" dirty="0" err="1">
                <a:latin typeface="+mj-lt"/>
              </a:rPr>
              <a:t>product_count</a:t>
            </a:r>
            <a:r>
              <a:rPr lang="en-US" sz="1400" dirty="0">
                <a:latin typeface="+mj-lt"/>
              </a:rPr>
              <a:t>  desc ;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3486D707-C7C3-4C93-F896-03E141DB0C0E}"/>
              </a:ext>
            </a:extLst>
          </p:cNvPr>
          <p:cNvSpPr/>
          <p:nvPr/>
        </p:nvSpPr>
        <p:spPr>
          <a:xfrm rot="21208054">
            <a:off x="2966582" y="2036366"/>
            <a:ext cx="688225" cy="1171107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62803DFE-9CDC-8031-2280-B3B7EC0DCD03}"/>
              </a:ext>
            </a:extLst>
          </p:cNvPr>
          <p:cNvSpPr/>
          <p:nvPr/>
        </p:nvSpPr>
        <p:spPr>
          <a:xfrm>
            <a:off x="3467157" y="1528424"/>
            <a:ext cx="1562441" cy="74343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76602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3DD06-E4C9-E494-3852-7D38F274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437C6C3-B152-0296-4C58-207B5B1AC7F9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870CB42-60FA-F879-D50F-ED92E5946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" t="5170" r="1048" b="1212"/>
          <a:stretch/>
        </p:blipFill>
        <p:spPr>
          <a:xfrm>
            <a:off x="5121896" y="914795"/>
            <a:ext cx="5957941" cy="2780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73EDF-8EF6-3B6C-E4B7-EF61F5E7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24" y="1167565"/>
            <a:ext cx="2658983" cy="2528135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0876302-1035-9F69-FAD5-A649FA27A3A4}"/>
              </a:ext>
            </a:extLst>
          </p:cNvPr>
          <p:cNvSpPr/>
          <p:nvPr/>
        </p:nvSpPr>
        <p:spPr>
          <a:xfrm rot="21096963">
            <a:off x="335320" y="606186"/>
            <a:ext cx="629874" cy="112275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616F3E68-05EA-D637-60F2-9EBDDCD08B02}"/>
              </a:ext>
            </a:extLst>
          </p:cNvPr>
          <p:cNvSpPr/>
          <p:nvPr/>
        </p:nvSpPr>
        <p:spPr>
          <a:xfrm>
            <a:off x="542682" y="203160"/>
            <a:ext cx="1543588" cy="72621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C89CC-55C6-6AEA-8919-83568B008A5E}"/>
              </a:ext>
            </a:extLst>
          </p:cNvPr>
          <p:cNvSpPr txBox="1"/>
          <p:nvPr/>
        </p:nvSpPr>
        <p:spPr>
          <a:xfrm>
            <a:off x="256833" y="4279591"/>
            <a:ext cx="11096967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Insights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The product portfolio is dominated by Notebook and Accessories segments, reflecting core business focus areas.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Notebook (129 products)</a:t>
            </a:r>
            <a:r>
              <a:rPr lang="en-US" sz="1400" dirty="0"/>
              <a:t> leads the portfolio, likely driven by strong demand in personal and enterprise markets.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Accessories (116)</a:t>
            </a:r>
            <a:r>
              <a:rPr lang="en-US" sz="1400" dirty="0"/>
              <a:t> and </a:t>
            </a:r>
            <a:r>
              <a:rPr lang="en-US" sz="1400" b="1" dirty="0"/>
              <a:t>Peripherals (84)</a:t>
            </a:r>
            <a:r>
              <a:rPr lang="en-US" sz="1400" dirty="0"/>
              <a:t> show significant diversification, possibly to support core hardware offerings.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/>
              <a:t>Networking (9)</a:t>
            </a:r>
            <a:r>
              <a:rPr lang="en-US" sz="1400" dirty="0"/>
              <a:t> is the </a:t>
            </a:r>
            <a:r>
              <a:rPr lang="en-US" sz="1400" b="1" dirty="0"/>
              <a:t>least represented</a:t>
            </a:r>
            <a:r>
              <a:rPr lang="en-US" sz="1400" dirty="0"/>
              <a:t>, suggesting a potential area for growth or low strategic priority.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1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8B816-51C5-B302-1309-D2785C451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F8023F5-1640-2DBE-8F2C-0319A863E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19" y="91857"/>
            <a:ext cx="11838561" cy="1257409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latin typeface="+mj-lt"/>
              </a:rPr>
              <a:t>4) Which segment had the most increase in unique products in 2021 vs 2020? </a:t>
            </a:r>
          </a:p>
          <a:p>
            <a:pPr algn="l"/>
            <a:r>
              <a:rPr lang="en-US" sz="2000" b="1" dirty="0">
                <a:latin typeface="+mj-lt"/>
              </a:rPr>
              <a:t>    The final output contains these fields, 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Segment, product_count_2020, product_count_2021 , difference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6A591-3AB0-D0B6-D90F-E6A105F79BAB}"/>
              </a:ext>
            </a:extLst>
          </p:cNvPr>
          <p:cNvSpPr txBox="1"/>
          <p:nvPr/>
        </p:nvSpPr>
        <p:spPr>
          <a:xfrm>
            <a:off x="4107434" y="1349266"/>
            <a:ext cx="53502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with cte1 as </a:t>
            </a:r>
          </a:p>
          <a:p>
            <a:r>
              <a:rPr lang="en-US" sz="1400" dirty="0">
                <a:latin typeface="+mj-lt"/>
              </a:rPr>
              <a:t>(  select </a:t>
            </a:r>
          </a:p>
          <a:p>
            <a:r>
              <a:rPr lang="en-US" sz="1400" dirty="0">
                <a:latin typeface="+mj-lt"/>
              </a:rPr>
              <a:t>      </a:t>
            </a:r>
            <a:r>
              <a:rPr lang="en-US" sz="1400" dirty="0" err="1">
                <a:latin typeface="+mj-lt"/>
              </a:rPr>
              <a:t>p.segment</a:t>
            </a:r>
            <a:r>
              <a:rPr lang="en-US" sz="1400" dirty="0">
                <a:latin typeface="+mj-lt"/>
              </a:rPr>
              <a:t>  as  s1,</a:t>
            </a:r>
          </a:p>
          <a:p>
            <a:r>
              <a:rPr lang="en-US" sz="1400" dirty="0">
                <a:latin typeface="+mj-lt"/>
              </a:rPr>
              <a:t>      count ( distinct  </a:t>
            </a:r>
            <a:r>
              <a:rPr lang="en-US" sz="1400" dirty="0" err="1">
                <a:latin typeface="+mj-lt"/>
              </a:rPr>
              <a:t>fs.product_code</a:t>
            </a:r>
            <a:r>
              <a:rPr lang="en-US" sz="1400" dirty="0">
                <a:latin typeface="+mj-lt"/>
              </a:rPr>
              <a:t> ) as product_count_2020  </a:t>
            </a:r>
          </a:p>
          <a:p>
            <a:r>
              <a:rPr lang="en-US" sz="1400" dirty="0">
                <a:latin typeface="+mj-lt"/>
              </a:rPr>
              <a:t>   from  </a:t>
            </a:r>
            <a:r>
              <a:rPr lang="en-US" sz="1400" dirty="0" err="1">
                <a:latin typeface="+mj-lt"/>
              </a:rPr>
              <a:t>fact_sales_monthly</a:t>
            </a:r>
            <a:r>
              <a:rPr lang="en-US" sz="1400" dirty="0">
                <a:latin typeface="+mj-lt"/>
              </a:rPr>
              <a:t>   fs </a:t>
            </a:r>
          </a:p>
          <a:p>
            <a:r>
              <a:rPr lang="en-US" sz="1400" dirty="0">
                <a:latin typeface="+mj-lt"/>
              </a:rPr>
              <a:t>   join  </a:t>
            </a:r>
            <a:r>
              <a:rPr lang="en-US" sz="1400" dirty="0" err="1">
                <a:latin typeface="+mj-lt"/>
              </a:rPr>
              <a:t>dim_product</a:t>
            </a:r>
            <a:r>
              <a:rPr lang="en-US" sz="1400" dirty="0">
                <a:latin typeface="+mj-lt"/>
              </a:rPr>
              <a:t>  p  on  </a:t>
            </a:r>
            <a:r>
              <a:rPr lang="en-US" sz="1400" dirty="0" err="1">
                <a:latin typeface="+mj-lt"/>
              </a:rPr>
              <a:t>p.product_code</a:t>
            </a:r>
            <a:r>
              <a:rPr lang="en-US" sz="1400" dirty="0">
                <a:latin typeface="+mj-lt"/>
              </a:rPr>
              <a:t>  =   </a:t>
            </a:r>
            <a:r>
              <a:rPr lang="en-US" sz="1400" dirty="0" err="1">
                <a:latin typeface="+mj-lt"/>
              </a:rPr>
              <a:t>fs.product_code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group by  segment ,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   having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 =  2020 </a:t>
            </a:r>
          </a:p>
          <a:p>
            <a:r>
              <a:rPr lang="en-US" sz="1400" dirty="0">
                <a:latin typeface="+mj-lt"/>
              </a:rPr>
              <a:t>) , </a:t>
            </a:r>
          </a:p>
          <a:p>
            <a:r>
              <a:rPr lang="en-US" sz="1400" dirty="0">
                <a:latin typeface="+mj-lt"/>
              </a:rPr>
              <a:t>       cte2 as </a:t>
            </a:r>
          </a:p>
          <a:p>
            <a:r>
              <a:rPr lang="en-US" sz="1400" dirty="0">
                <a:latin typeface="+mj-lt"/>
              </a:rPr>
              <a:t>(  select  p2.segment  as  s2 , </a:t>
            </a:r>
          </a:p>
          <a:p>
            <a:r>
              <a:rPr lang="en-US" sz="1400" dirty="0">
                <a:latin typeface="+mj-lt"/>
              </a:rPr>
              <a:t>   count ( distinct fs1.product_code )  as product_count_2021  </a:t>
            </a:r>
          </a:p>
          <a:p>
            <a:r>
              <a:rPr lang="en-US" sz="1400" dirty="0">
                <a:latin typeface="+mj-lt"/>
              </a:rPr>
              <a:t>   from </a:t>
            </a:r>
            <a:r>
              <a:rPr lang="en-US" sz="1400" dirty="0" err="1">
                <a:latin typeface="+mj-lt"/>
              </a:rPr>
              <a:t>fact_sales_monthly</a:t>
            </a:r>
            <a:r>
              <a:rPr lang="en-US" sz="1400" dirty="0">
                <a:latin typeface="+mj-lt"/>
              </a:rPr>
              <a:t>  fs1</a:t>
            </a:r>
          </a:p>
          <a:p>
            <a:r>
              <a:rPr lang="en-US" sz="1400" dirty="0">
                <a:latin typeface="+mj-lt"/>
              </a:rPr>
              <a:t>   join   </a:t>
            </a:r>
            <a:r>
              <a:rPr lang="en-US" sz="1400" dirty="0" err="1">
                <a:latin typeface="+mj-lt"/>
              </a:rPr>
              <a:t>dim_product</a:t>
            </a:r>
            <a:r>
              <a:rPr lang="en-US" sz="1400" dirty="0">
                <a:latin typeface="+mj-lt"/>
              </a:rPr>
              <a:t> p2  on  p2.product_code  =  fs1.product_code</a:t>
            </a:r>
          </a:p>
          <a:p>
            <a:r>
              <a:rPr lang="en-US" sz="1400" dirty="0">
                <a:latin typeface="+mj-lt"/>
              </a:rPr>
              <a:t>   group  by  segment  ,  </a:t>
            </a:r>
            <a:r>
              <a:rPr lang="en-US" sz="1400" dirty="0" err="1">
                <a:latin typeface="+mj-lt"/>
              </a:rPr>
              <a:t>fiscal_year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having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 =  2021</a:t>
            </a:r>
          </a:p>
          <a:p>
            <a:r>
              <a:rPr lang="en-US" sz="1400" dirty="0">
                <a:latin typeface="+mj-lt"/>
              </a:rPr>
              <a:t>)</a:t>
            </a:r>
          </a:p>
          <a:p>
            <a:r>
              <a:rPr lang="en-US" sz="1400" dirty="0">
                <a:latin typeface="+mj-lt"/>
              </a:rPr>
              <a:t>Select</a:t>
            </a:r>
          </a:p>
          <a:p>
            <a:r>
              <a:rPr lang="en-US" sz="1400" dirty="0">
                <a:latin typeface="+mj-lt"/>
              </a:rPr>
              <a:t>     s2 as  segment,</a:t>
            </a:r>
          </a:p>
          <a:p>
            <a:r>
              <a:rPr lang="en-US" sz="1400" dirty="0">
                <a:latin typeface="+mj-lt"/>
              </a:rPr>
              <a:t>    product_count_2020,</a:t>
            </a:r>
          </a:p>
          <a:p>
            <a:r>
              <a:rPr lang="en-US" sz="1400" dirty="0">
                <a:latin typeface="+mj-lt"/>
              </a:rPr>
              <a:t>    product_count_2021,</a:t>
            </a:r>
          </a:p>
          <a:p>
            <a:r>
              <a:rPr lang="en-US" sz="1400" dirty="0">
                <a:latin typeface="+mj-lt"/>
              </a:rPr>
              <a:t>   (product_count_2021-product_count_2020) as difference</a:t>
            </a:r>
          </a:p>
          <a:p>
            <a:r>
              <a:rPr lang="en-US" sz="1400" dirty="0">
                <a:latin typeface="+mj-lt"/>
              </a:rPr>
              <a:t>from cte1 c1 </a:t>
            </a:r>
          </a:p>
          <a:p>
            <a:r>
              <a:rPr lang="en-US" sz="1400" dirty="0">
                <a:latin typeface="+mj-lt"/>
              </a:rPr>
              <a:t>join cte2 c2 on c1.s1 = c2.s2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7D66A-11D8-E7BF-EB5C-D9ED456D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5" y="1110155"/>
            <a:ext cx="2188654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F09AF-FC55-9C34-1CEA-4399A8AC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0889FDE-2B5A-8ED1-0F67-A5D5020227FE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F1AB55-6BBA-DEB8-B96F-3BCAD65E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t="7226" r="4977" b="8275"/>
          <a:stretch/>
        </p:blipFill>
        <p:spPr>
          <a:xfrm>
            <a:off x="6069180" y="1091382"/>
            <a:ext cx="5764695" cy="3254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CEF6-94E0-C2EA-6B92-AB020FBDD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3" y="1091381"/>
            <a:ext cx="4477826" cy="3136489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62CBE8A6-6A21-FDB1-A9DB-4EE7173E8337}"/>
              </a:ext>
            </a:extLst>
          </p:cNvPr>
          <p:cNvSpPr/>
          <p:nvPr/>
        </p:nvSpPr>
        <p:spPr>
          <a:xfrm>
            <a:off x="206509" y="435242"/>
            <a:ext cx="599436" cy="1090874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6214C78-928F-2FCC-4FC7-89F9CDA3BF08}"/>
              </a:ext>
            </a:extLst>
          </p:cNvPr>
          <p:cNvSpPr/>
          <p:nvPr/>
        </p:nvSpPr>
        <p:spPr>
          <a:xfrm>
            <a:off x="645053" y="178089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1758248-A252-5B5C-32BC-8B3CDA110BB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1769" y="4840134"/>
            <a:ext cx="12024852" cy="162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chemeClr val="accent6"/>
                </a:solidFill>
              </a:rPr>
              <a:t>Insights 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segments experienced an increase in the number of unique products offered in 2021 compared to 2020.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Accessories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segment showed the largest increase with a difference of 34 unique products.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segment had the smallest increase with a difference of only 3 unique products.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Notebook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Peripherals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segments had the same increase of 16 unique products. </a:t>
            </a:r>
          </a:p>
        </p:txBody>
      </p:sp>
    </p:spTree>
    <p:extLst>
      <p:ext uri="{BB962C8B-B14F-4D97-AF65-F5344CB8AC3E}">
        <p14:creationId xmlns:p14="http://schemas.microsoft.com/office/powerpoint/2010/main" val="300236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7B946-859D-1C28-A80C-197A5760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D7BF72-1C26-0E59-ED85-F87A2161D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0" y="106362"/>
            <a:ext cx="11832077" cy="1193697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6200" b="1" dirty="0">
                <a:latin typeface="+mj-lt"/>
              </a:rPr>
              <a:t>5) Get the products that have the highest and lowest manufacturing costs. </a:t>
            </a:r>
          </a:p>
          <a:p>
            <a:pPr algn="l"/>
            <a:r>
              <a:rPr lang="en-US" sz="6200" b="1" dirty="0">
                <a:latin typeface="+mj-lt"/>
              </a:rPr>
              <a:t>    The final output should contain these fields, </a:t>
            </a:r>
          </a:p>
          <a:p>
            <a:pPr algn="l"/>
            <a:r>
              <a:rPr lang="en-US" sz="5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     </a:t>
            </a:r>
            <a:r>
              <a:rPr lang="en-US" sz="40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product_code</a:t>
            </a: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, product </a:t>
            </a:r>
            <a:r>
              <a:rPr lang="en-US" sz="40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manufacturing_cost</a:t>
            </a:r>
            <a:endParaRPr lang="en-US" sz="40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6146D-4166-6E45-2EDC-1987B2FD8867}"/>
              </a:ext>
            </a:extLst>
          </p:cNvPr>
          <p:cNvSpPr txBox="1"/>
          <p:nvPr/>
        </p:nvSpPr>
        <p:spPr>
          <a:xfrm>
            <a:off x="4248377" y="2500224"/>
            <a:ext cx="6131669" cy="361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</a:t>
            </a:r>
            <a:r>
              <a:rPr lang="en-US" sz="1400" dirty="0" err="1">
                <a:latin typeface="+mj-lt"/>
              </a:rPr>
              <a:t>m.product_code</a:t>
            </a:r>
            <a:r>
              <a:rPr lang="en-US" sz="1400" dirty="0">
                <a:latin typeface="+mj-lt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</a:t>
            </a:r>
            <a:r>
              <a:rPr lang="en-US" sz="1400" dirty="0" err="1">
                <a:latin typeface="+mj-lt"/>
              </a:rPr>
              <a:t>p.product</a:t>
            </a:r>
            <a:r>
              <a:rPr lang="en-US" sz="1400" dirty="0"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</a:t>
            </a:r>
            <a:r>
              <a:rPr lang="en-US" sz="1400" dirty="0" err="1">
                <a:latin typeface="+mj-lt"/>
              </a:rPr>
              <a:t>manufacturing_cost</a:t>
            </a:r>
            <a:r>
              <a:rPr lang="en-US" sz="14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FROM  </a:t>
            </a:r>
            <a:r>
              <a:rPr lang="en-US" sz="1400" dirty="0" err="1">
                <a:latin typeface="+mj-lt"/>
              </a:rPr>
              <a:t>fact_manufacturing_cost</a:t>
            </a:r>
            <a:r>
              <a:rPr lang="en-US" sz="1400" dirty="0">
                <a:latin typeface="+mj-lt"/>
              </a:rPr>
              <a:t>  m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Join  </a:t>
            </a:r>
            <a:r>
              <a:rPr lang="en-US" sz="1400" dirty="0" err="1">
                <a:latin typeface="+mj-lt"/>
              </a:rPr>
              <a:t>dim_product</a:t>
            </a:r>
            <a:r>
              <a:rPr lang="en-US" sz="1400" dirty="0">
                <a:latin typeface="+mj-lt"/>
              </a:rPr>
              <a:t>  p  on  </a:t>
            </a:r>
            <a:r>
              <a:rPr lang="en-US" sz="1400" dirty="0" err="1">
                <a:latin typeface="+mj-lt"/>
              </a:rPr>
              <a:t>p.product_code</a:t>
            </a:r>
            <a:r>
              <a:rPr lang="en-US" sz="1400" dirty="0">
                <a:latin typeface="+mj-lt"/>
              </a:rPr>
              <a:t>  =  </a:t>
            </a:r>
            <a:r>
              <a:rPr lang="en-US" sz="1400" dirty="0" err="1">
                <a:latin typeface="+mj-lt"/>
              </a:rPr>
              <a:t>m.product_code</a:t>
            </a:r>
            <a:endParaRPr lang="en-US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where </a:t>
            </a:r>
            <a:r>
              <a:rPr lang="en-US" sz="1400" dirty="0" err="1">
                <a:latin typeface="+mj-lt"/>
              </a:rPr>
              <a:t>manufacturing_cost</a:t>
            </a:r>
            <a:r>
              <a:rPr lang="en-US" sz="1400" dirty="0">
                <a:latin typeface="+mj-lt"/>
              </a:rPr>
              <a:t>  in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  (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    (SELECT max ( </a:t>
            </a:r>
            <a:r>
              <a:rPr lang="en-US" sz="1400" dirty="0" err="1">
                <a:latin typeface="+mj-lt"/>
              </a:rPr>
              <a:t>manufacturing_cost</a:t>
            </a:r>
            <a:r>
              <a:rPr lang="en-US" sz="1400" dirty="0">
                <a:latin typeface="+mj-lt"/>
              </a:rPr>
              <a:t>)  FROM  </a:t>
            </a:r>
            <a:r>
              <a:rPr lang="en-US" sz="1400" dirty="0" err="1">
                <a:latin typeface="+mj-lt"/>
              </a:rPr>
              <a:t>fact_manufacturing_cost</a:t>
            </a:r>
            <a:r>
              <a:rPr lang="en-US" sz="1400" dirty="0">
                <a:latin typeface="+mj-lt"/>
              </a:rPr>
              <a:t>) 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    (SELECT min ( </a:t>
            </a:r>
            <a:r>
              <a:rPr lang="en-US" sz="1400" dirty="0" err="1">
                <a:latin typeface="+mj-lt"/>
              </a:rPr>
              <a:t>manufacturing_cost</a:t>
            </a:r>
            <a:r>
              <a:rPr lang="en-US" sz="1400" dirty="0">
                <a:latin typeface="+mj-lt"/>
              </a:rPr>
              <a:t>)  FROM  </a:t>
            </a:r>
            <a:r>
              <a:rPr lang="en-US" sz="1400" dirty="0" err="1">
                <a:latin typeface="+mj-lt"/>
              </a:rPr>
              <a:t>fact_manufacturing_cost</a:t>
            </a:r>
            <a:r>
              <a:rPr lang="en-US" sz="14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   ) ;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2D4EEAB8-E933-4E15-55C2-D33AA3B92870}"/>
              </a:ext>
            </a:extLst>
          </p:cNvPr>
          <p:cNvSpPr/>
          <p:nvPr/>
        </p:nvSpPr>
        <p:spPr>
          <a:xfrm rot="21208054">
            <a:off x="2966582" y="2036366"/>
            <a:ext cx="688225" cy="1171107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26F54B8-CEA2-9EEE-DF1E-22A4838E56AB}"/>
              </a:ext>
            </a:extLst>
          </p:cNvPr>
          <p:cNvSpPr/>
          <p:nvPr/>
        </p:nvSpPr>
        <p:spPr>
          <a:xfrm>
            <a:off x="3467157" y="1528424"/>
            <a:ext cx="1562441" cy="74343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2520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8DF37-793D-3CCE-A0A2-28256659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C095829-559B-FD5E-FF4C-508AC2EC137E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3EFD6-D2E8-1130-9D7C-E20B07125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29" y="1172067"/>
            <a:ext cx="4782932" cy="90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B355EC-C92B-B2AB-A7EC-BDD8BE74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8" t="6522" b="4098"/>
          <a:stretch/>
        </p:blipFill>
        <p:spPr>
          <a:xfrm>
            <a:off x="4538286" y="3611589"/>
            <a:ext cx="2336917" cy="1616696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BA2BF4A-0F6D-C1F3-63A4-1B1416277F17}"/>
              </a:ext>
            </a:extLst>
          </p:cNvPr>
          <p:cNvSpPr/>
          <p:nvPr/>
        </p:nvSpPr>
        <p:spPr>
          <a:xfrm>
            <a:off x="1036948" y="543121"/>
            <a:ext cx="599436" cy="1068863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7972B0-469E-7C30-624D-FEC7FDE8C6FD}"/>
              </a:ext>
            </a:extLst>
          </p:cNvPr>
          <p:cNvCxnSpPr>
            <a:cxnSpLocks/>
          </p:cNvCxnSpPr>
          <p:nvPr/>
        </p:nvCxnSpPr>
        <p:spPr>
          <a:xfrm>
            <a:off x="5081047" y="2098464"/>
            <a:ext cx="824453" cy="1368000"/>
          </a:xfrm>
          <a:prstGeom prst="straightConnector1">
            <a:avLst/>
          </a:prstGeom>
          <a:ln w="38100" cap="flat">
            <a:solidFill>
              <a:schemeClr val="accent6"/>
            </a:solidFill>
            <a:prstDash val="dash"/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9457BA6B-6252-7041-BEB2-121FF8293FE4}"/>
              </a:ext>
            </a:extLst>
          </p:cNvPr>
          <p:cNvSpPr/>
          <p:nvPr/>
        </p:nvSpPr>
        <p:spPr>
          <a:xfrm>
            <a:off x="1520124" y="251071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8A7360-6D07-4AD3-10E5-A69E8EB6CB4E}"/>
              </a:ext>
            </a:extLst>
          </p:cNvPr>
          <p:cNvCxnSpPr>
            <a:cxnSpLocks/>
          </p:cNvCxnSpPr>
          <p:nvPr/>
        </p:nvCxnSpPr>
        <p:spPr>
          <a:xfrm flipH="1">
            <a:off x="2450968" y="2098464"/>
            <a:ext cx="900000" cy="1368000"/>
          </a:xfrm>
          <a:prstGeom prst="straightConnector1">
            <a:avLst/>
          </a:prstGeom>
          <a:ln w="44450"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98B5758-159D-3EE1-B61C-DE718B6E6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t="11285" r="53450" b="4699"/>
          <a:stretch/>
        </p:blipFill>
        <p:spPr>
          <a:xfrm>
            <a:off x="1520124" y="3597448"/>
            <a:ext cx="2336917" cy="16308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A6D374-9EDB-9F20-7A39-24E820A861EB}"/>
              </a:ext>
            </a:extLst>
          </p:cNvPr>
          <p:cNvSpPr txBox="1"/>
          <p:nvPr/>
        </p:nvSpPr>
        <p:spPr>
          <a:xfrm>
            <a:off x="1112402" y="2520854"/>
            <a:ext cx="1796175" cy="5232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Highest Manufacturing Cost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836D1-9175-4860-48CC-B30E92FD322B}"/>
              </a:ext>
            </a:extLst>
          </p:cNvPr>
          <p:cNvSpPr txBox="1"/>
          <p:nvPr/>
        </p:nvSpPr>
        <p:spPr>
          <a:xfrm>
            <a:off x="5690782" y="2434502"/>
            <a:ext cx="1796175" cy="52322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Lowest Manufacturing Cost</a:t>
            </a:r>
          </a:p>
        </p:txBody>
      </p:sp>
    </p:spTree>
    <p:extLst>
      <p:ext uri="{BB962C8B-B14F-4D97-AF65-F5344CB8AC3E}">
        <p14:creationId xmlns:p14="http://schemas.microsoft.com/office/powerpoint/2010/main" val="125129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B5C36-E137-625A-F058-1D9F27AB7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2ADA5-981E-B3EA-B459-B84BEE27BD32}"/>
              </a:ext>
            </a:extLst>
          </p:cNvPr>
          <p:cNvSpPr txBox="1"/>
          <p:nvPr/>
        </p:nvSpPr>
        <p:spPr>
          <a:xfrm>
            <a:off x="3195485" y="2359648"/>
            <a:ext cx="5201263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</a:t>
            </a:r>
            <a:r>
              <a:rPr lang="en-US" sz="1400" dirty="0" err="1">
                <a:latin typeface="+mj-lt"/>
              </a:rPr>
              <a:t>c.customer_code</a:t>
            </a:r>
            <a:r>
              <a:rPr lang="en-US" sz="1400" dirty="0">
                <a:latin typeface="+mj-lt"/>
              </a:rPr>
              <a:t> ,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customer ,     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round ( AVG ( </a:t>
            </a:r>
            <a:r>
              <a:rPr lang="en-US" sz="1400" dirty="0" err="1">
                <a:latin typeface="+mj-lt"/>
              </a:rPr>
              <a:t>p.pre_invoice_discount_pct</a:t>
            </a:r>
            <a:r>
              <a:rPr lang="en-US" sz="1400" dirty="0">
                <a:latin typeface="+mj-lt"/>
              </a:rPr>
              <a:t> ), 4 )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        AS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     </a:t>
            </a:r>
            <a:r>
              <a:rPr lang="en-US" sz="1400" dirty="0" err="1">
                <a:latin typeface="+mj-lt"/>
              </a:rPr>
              <a:t>average_discount_percentage</a:t>
            </a:r>
            <a:endParaRPr lang="en-US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from  </a:t>
            </a:r>
            <a:r>
              <a:rPr lang="en-US" sz="1400" dirty="0" err="1">
                <a:latin typeface="+mj-lt"/>
              </a:rPr>
              <a:t>dim_customer</a:t>
            </a:r>
            <a:r>
              <a:rPr lang="en-US" sz="1400" dirty="0">
                <a:latin typeface="+mj-lt"/>
              </a:rPr>
              <a:t>  c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join  </a:t>
            </a:r>
            <a:r>
              <a:rPr lang="en-US" sz="1400" dirty="0" err="1">
                <a:latin typeface="+mj-lt"/>
              </a:rPr>
              <a:t>fact_pre_invoice_deductions</a:t>
            </a:r>
            <a:r>
              <a:rPr lang="en-US" sz="1400" dirty="0">
                <a:latin typeface="+mj-lt"/>
              </a:rPr>
              <a:t>  p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      on </a:t>
            </a:r>
            <a:r>
              <a:rPr lang="en-US" sz="1400" dirty="0" err="1">
                <a:latin typeface="+mj-lt"/>
              </a:rPr>
              <a:t>p.customer_code</a:t>
            </a:r>
            <a:r>
              <a:rPr lang="en-US" sz="1400" dirty="0">
                <a:latin typeface="+mj-lt"/>
              </a:rPr>
              <a:t> = </a:t>
            </a:r>
            <a:r>
              <a:rPr lang="en-US" sz="1400" dirty="0" err="1">
                <a:latin typeface="+mj-lt"/>
              </a:rPr>
              <a:t>c.customer_code</a:t>
            </a:r>
            <a:endParaRPr lang="en-US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where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 =  2021  and  market  =  "</a:t>
            </a:r>
            <a:r>
              <a:rPr lang="en-US" sz="1400" dirty="0" err="1">
                <a:latin typeface="+mj-lt"/>
              </a:rPr>
              <a:t>india</a:t>
            </a:r>
            <a:r>
              <a:rPr lang="en-US" sz="1400" dirty="0">
                <a:latin typeface="+mj-lt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group  by  </a:t>
            </a:r>
            <a:r>
              <a:rPr lang="en-US" sz="1400" dirty="0" err="1">
                <a:latin typeface="+mj-lt"/>
              </a:rPr>
              <a:t>customer_code</a:t>
            </a:r>
            <a:endParaRPr lang="en-US" sz="1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order  by   </a:t>
            </a:r>
            <a:r>
              <a:rPr lang="en-US" sz="1400" dirty="0" err="1">
                <a:latin typeface="+mj-lt"/>
              </a:rPr>
              <a:t>average_discount_percentage</a:t>
            </a:r>
            <a:r>
              <a:rPr lang="en-US" sz="1400" dirty="0">
                <a:latin typeface="+mj-lt"/>
              </a:rPr>
              <a:t>   desc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limit 5 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F3481-C9E7-4803-A88A-0D1491C2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35" y="1395291"/>
            <a:ext cx="2188654" cy="1639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ED42F-251A-C1E8-2DED-6DAAEA4C6A4C}"/>
              </a:ext>
            </a:extLst>
          </p:cNvPr>
          <p:cNvSpPr txBox="1"/>
          <p:nvPr/>
        </p:nvSpPr>
        <p:spPr>
          <a:xfrm>
            <a:off x="285750" y="211442"/>
            <a:ext cx="118300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R" startAt="6"/>
            </a:pPr>
            <a:r>
              <a:rPr lang="en-US" sz="2000" b="1" dirty="0">
                <a:latin typeface="+mj-lt"/>
              </a:rPr>
              <a:t>Generate a report which contains the top 5 customers who received an average high </a:t>
            </a:r>
            <a:r>
              <a:rPr lang="en-US" sz="2000" b="1" dirty="0" err="1">
                <a:latin typeface="+mj-lt"/>
              </a:rPr>
              <a:t>pre_invoice_discount_pct</a:t>
            </a:r>
            <a:r>
              <a:rPr lang="en-US" sz="2000" b="1" dirty="0">
                <a:latin typeface="+mj-lt"/>
              </a:rPr>
              <a:t> </a:t>
            </a:r>
          </a:p>
          <a:p>
            <a:pPr algn="l"/>
            <a:r>
              <a:rPr lang="en-US" sz="2000" b="1" dirty="0">
                <a:latin typeface="+mj-lt"/>
              </a:rPr>
              <a:t>         for  the fiscal year 2021 and in the Indian market. </a:t>
            </a:r>
          </a:p>
          <a:p>
            <a:pPr algn="l"/>
            <a:r>
              <a:rPr lang="en-US" sz="2000" b="1" dirty="0">
                <a:latin typeface="+mj-lt"/>
              </a:rPr>
              <a:t>        The final output contains these fields</a:t>
            </a:r>
            <a:r>
              <a:rPr lang="en-US" sz="2000" dirty="0">
                <a:latin typeface="+mj-lt"/>
              </a:rPr>
              <a:t>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customer_code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, customer 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average_discount_percentage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657B4-A1B3-8ABF-4592-9D0F390A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232FC-F6D4-9FFE-BEA9-45495CCF7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9" y="244257"/>
            <a:ext cx="1101783" cy="8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42626-5C2F-0E4D-9BA6-451CE1B78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14797" r="14142" b="12037"/>
          <a:stretch/>
        </p:blipFill>
        <p:spPr>
          <a:xfrm>
            <a:off x="103927" y="244257"/>
            <a:ext cx="915281" cy="951177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41676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7B3A9-7B40-1D26-8CCE-D0D0C5A2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2381DF5-DFC6-C9AA-01AE-B1ED5B0A7731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ED0816A-7D56-DED6-661A-850F45225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18" y="1307864"/>
            <a:ext cx="4364282" cy="279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162F9-6FE5-89BE-90BF-BE1BBBDB5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9884" r="1449" b="1505"/>
          <a:stretch/>
        </p:blipFill>
        <p:spPr>
          <a:xfrm>
            <a:off x="6371027" y="1307864"/>
            <a:ext cx="5298624" cy="2792849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88B2E41A-A152-A0A8-5B93-879480494616}"/>
              </a:ext>
            </a:extLst>
          </p:cNvPr>
          <p:cNvSpPr/>
          <p:nvPr/>
        </p:nvSpPr>
        <p:spPr>
          <a:xfrm>
            <a:off x="1036948" y="621779"/>
            <a:ext cx="599436" cy="1068863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5CC09EF5-92EB-D0DE-A0F2-ACA717E013DB}"/>
              </a:ext>
            </a:extLst>
          </p:cNvPr>
          <p:cNvSpPr/>
          <p:nvPr/>
        </p:nvSpPr>
        <p:spPr>
          <a:xfrm>
            <a:off x="1451298" y="329729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97EF7-AF47-0841-660D-B166D874BE0B}"/>
              </a:ext>
            </a:extLst>
          </p:cNvPr>
          <p:cNvSpPr txBox="1"/>
          <p:nvPr/>
        </p:nvSpPr>
        <p:spPr>
          <a:xfrm>
            <a:off x="590550" y="4743450"/>
            <a:ext cx="100107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Insights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All of the top 5 customers received a significant average pre-invoice discount, all above 29%. This suggests a potentially important pricing or negotiation strategy with these key customers.</a:t>
            </a:r>
          </a:p>
        </p:txBody>
      </p:sp>
    </p:spTree>
    <p:extLst>
      <p:ext uri="{BB962C8B-B14F-4D97-AF65-F5344CB8AC3E}">
        <p14:creationId xmlns:p14="http://schemas.microsoft.com/office/powerpoint/2010/main" val="350901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7FF81-9349-4000-3BEC-C500928A5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0437C40-28CE-2B82-1067-25BF41C1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83" y="130415"/>
            <a:ext cx="11978833" cy="1125605"/>
          </a:xfrm>
        </p:spPr>
        <p:txBody>
          <a:bodyPr/>
          <a:lstStyle/>
          <a:p>
            <a:pPr marL="457200" indent="-457200" algn="l">
              <a:buAutoNum type="arabicParenR" startAt="7"/>
            </a:pPr>
            <a:r>
              <a:rPr lang="en-US" sz="2000" b="1" dirty="0">
                <a:latin typeface="+mj-lt"/>
              </a:rPr>
              <a:t>Get the complete report of the Gross sales amount for the customer “</a:t>
            </a:r>
            <a:r>
              <a:rPr lang="en-US" sz="2000" b="1" dirty="0" err="1">
                <a:latin typeface="+mj-lt"/>
              </a:rPr>
              <a:t>Atliq</a:t>
            </a:r>
            <a:r>
              <a:rPr lang="en-US" sz="2000" b="1" dirty="0">
                <a:latin typeface="+mj-lt"/>
              </a:rPr>
              <a:t> Exclusive” for each month . This  analysis helps to get an idea of low and high-performing months and take strategic decisions. The final report contains these columns: 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Month , Year , Gross sales Amount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D7B32-6AF9-59D0-8222-92FA78A79767}"/>
              </a:ext>
            </a:extLst>
          </p:cNvPr>
          <p:cNvSpPr txBox="1"/>
          <p:nvPr/>
        </p:nvSpPr>
        <p:spPr>
          <a:xfrm>
            <a:off x="4785167" y="1725981"/>
            <a:ext cx="58828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with cte2 as</a:t>
            </a:r>
          </a:p>
          <a:p>
            <a:r>
              <a:rPr lang="en-US" sz="1400" dirty="0">
                <a:latin typeface="+mj-lt"/>
              </a:rPr>
              <a:t>   ( SELECT</a:t>
            </a: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monthname</a:t>
            </a:r>
            <a:r>
              <a:rPr lang="en-US" sz="1400" dirty="0">
                <a:latin typeface="+mj-lt"/>
              </a:rPr>
              <a:t>( date ) as month ,    </a:t>
            </a:r>
          </a:p>
          <a:p>
            <a:r>
              <a:rPr lang="en-US" sz="1400" dirty="0">
                <a:latin typeface="+mj-lt"/>
              </a:rPr>
              <a:t>        month ( date ) AS  </a:t>
            </a:r>
            <a:r>
              <a:rPr lang="en-US" sz="1400" dirty="0" err="1">
                <a:latin typeface="+mj-lt"/>
              </a:rPr>
              <a:t>month_num</a:t>
            </a:r>
            <a:r>
              <a:rPr lang="en-US" sz="1400" dirty="0">
                <a:latin typeface="+mj-lt"/>
              </a:rPr>
              <a:t> ,    </a:t>
            </a:r>
          </a:p>
          <a:p>
            <a:r>
              <a:rPr lang="en-US" sz="1400" dirty="0">
                <a:latin typeface="+mj-lt"/>
              </a:rPr>
              <a:t>        year ( date ) as year , </a:t>
            </a:r>
          </a:p>
          <a:p>
            <a:r>
              <a:rPr lang="en-US" sz="1400" dirty="0">
                <a:latin typeface="+mj-lt"/>
              </a:rPr>
              <a:t>        </a:t>
            </a:r>
            <a:r>
              <a:rPr lang="en-US" sz="1400" dirty="0" err="1">
                <a:latin typeface="+mj-lt"/>
              </a:rPr>
              <a:t>sold_quantity</a:t>
            </a:r>
            <a:r>
              <a:rPr lang="en-US" sz="1400" dirty="0">
                <a:latin typeface="+mj-lt"/>
              </a:rPr>
              <a:t>  *  </a:t>
            </a:r>
            <a:r>
              <a:rPr lang="en-US" sz="1400" dirty="0" err="1">
                <a:latin typeface="+mj-lt"/>
              </a:rPr>
              <a:t>gross_price</a:t>
            </a:r>
            <a:r>
              <a:rPr lang="en-US" sz="1400" dirty="0">
                <a:latin typeface="+mj-lt"/>
              </a:rPr>
              <a:t>  as  </a:t>
            </a:r>
            <a:r>
              <a:rPr lang="en-US" sz="1400" dirty="0" err="1">
                <a:latin typeface="+mj-lt"/>
              </a:rPr>
              <a:t>Gross_sales_Amount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FROM  </a:t>
            </a:r>
            <a:r>
              <a:rPr lang="en-US" sz="1400" dirty="0" err="1">
                <a:latin typeface="+mj-lt"/>
              </a:rPr>
              <a:t>fact_sales_monthly</a:t>
            </a:r>
            <a:r>
              <a:rPr lang="en-US" sz="1400" dirty="0">
                <a:latin typeface="+mj-lt"/>
              </a:rPr>
              <a:t>  s </a:t>
            </a:r>
          </a:p>
          <a:p>
            <a:r>
              <a:rPr lang="en-US" sz="1400" dirty="0">
                <a:latin typeface="+mj-lt"/>
              </a:rPr>
              <a:t>    join  </a:t>
            </a:r>
            <a:r>
              <a:rPr lang="en-US" sz="1400" dirty="0" err="1">
                <a:latin typeface="+mj-lt"/>
              </a:rPr>
              <a:t>fact_gross_price</a:t>
            </a:r>
            <a:r>
              <a:rPr lang="en-US" sz="1400" dirty="0">
                <a:latin typeface="+mj-lt"/>
              </a:rPr>
              <a:t>  g </a:t>
            </a:r>
          </a:p>
          <a:p>
            <a:r>
              <a:rPr lang="en-US" sz="1400" dirty="0">
                <a:latin typeface="+mj-lt"/>
              </a:rPr>
              <a:t>    on   </a:t>
            </a:r>
            <a:r>
              <a:rPr lang="en-US" sz="1400" dirty="0" err="1">
                <a:latin typeface="+mj-lt"/>
              </a:rPr>
              <a:t>s.product_code</a:t>
            </a:r>
            <a:r>
              <a:rPr lang="en-US" sz="1400" dirty="0">
                <a:latin typeface="+mj-lt"/>
              </a:rPr>
              <a:t>  =  </a:t>
            </a:r>
            <a:r>
              <a:rPr lang="en-US" sz="1400" dirty="0" err="1">
                <a:latin typeface="+mj-lt"/>
              </a:rPr>
              <a:t>g.product_code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join  </a:t>
            </a:r>
            <a:r>
              <a:rPr lang="en-US" sz="1400" dirty="0" err="1">
                <a:latin typeface="+mj-lt"/>
              </a:rPr>
              <a:t>dim_customer</a:t>
            </a:r>
            <a:r>
              <a:rPr lang="en-US" sz="1400" dirty="0">
                <a:latin typeface="+mj-lt"/>
              </a:rPr>
              <a:t>  c </a:t>
            </a:r>
          </a:p>
          <a:p>
            <a:r>
              <a:rPr lang="en-US" sz="1400" dirty="0">
                <a:latin typeface="+mj-lt"/>
              </a:rPr>
              <a:t>    on   </a:t>
            </a:r>
            <a:r>
              <a:rPr lang="en-US" sz="1400" dirty="0" err="1">
                <a:latin typeface="+mj-lt"/>
              </a:rPr>
              <a:t>s.customer_code</a:t>
            </a:r>
            <a:r>
              <a:rPr lang="en-US" sz="1400" dirty="0">
                <a:latin typeface="+mj-lt"/>
              </a:rPr>
              <a:t>   =   </a:t>
            </a:r>
            <a:r>
              <a:rPr lang="en-US" sz="1400" dirty="0" err="1">
                <a:latin typeface="+mj-lt"/>
              </a:rPr>
              <a:t>c.customer_code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where  customer  =   “ </a:t>
            </a:r>
            <a:r>
              <a:rPr lang="en-US" sz="1400" dirty="0" err="1">
                <a:latin typeface="+mj-lt"/>
              </a:rPr>
              <a:t>atliq</a:t>
            </a:r>
            <a:r>
              <a:rPr lang="en-US" sz="1400" dirty="0">
                <a:latin typeface="+mj-lt"/>
              </a:rPr>
              <a:t> Exclusive “</a:t>
            </a:r>
          </a:p>
          <a:p>
            <a:r>
              <a:rPr lang="en-US" sz="1400" dirty="0">
                <a:latin typeface="+mj-lt"/>
              </a:rPr>
              <a:t>  )</a:t>
            </a:r>
          </a:p>
          <a:p>
            <a:r>
              <a:rPr lang="en-US" sz="1400" dirty="0">
                <a:latin typeface="+mj-lt"/>
              </a:rPr>
              <a:t>select </a:t>
            </a:r>
          </a:p>
          <a:p>
            <a:r>
              <a:rPr lang="en-US" sz="1400" dirty="0">
                <a:latin typeface="+mj-lt"/>
              </a:rPr>
              <a:t>   month , </a:t>
            </a:r>
          </a:p>
          <a:p>
            <a:r>
              <a:rPr lang="en-US" sz="1400" dirty="0">
                <a:latin typeface="+mj-lt"/>
              </a:rPr>
              <a:t>   year , </a:t>
            </a:r>
          </a:p>
          <a:p>
            <a:r>
              <a:rPr lang="en-US" sz="1400" dirty="0">
                <a:latin typeface="+mj-lt"/>
              </a:rPr>
              <a:t>   </a:t>
            </a:r>
            <a:r>
              <a:rPr lang="en-US" sz="1400" dirty="0" err="1">
                <a:latin typeface="+mj-lt"/>
              </a:rPr>
              <a:t>concat</a:t>
            </a:r>
            <a:r>
              <a:rPr lang="en-US" sz="1400" dirty="0">
                <a:latin typeface="+mj-lt"/>
              </a:rPr>
              <a:t> ( round ( sum  ( </a:t>
            </a:r>
            <a:r>
              <a:rPr lang="en-US" sz="1400" dirty="0" err="1">
                <a:latin typeface="+mj-lt"/>
              </a:rPr>
              <a:t>Gross_sales_Amount</a:t>
            </a:r>
            <a:r>
              <a:rPr lang="en-US" sz="1400" dirty="0">
                <a:latin typeface="+mj-lt"/>
              </a:rPr>
              <a:t> ) / 1000000 , 2 ) , "M“ ) as    </a:t>
            </a:r>
            <a:r>
              <a:rPr lang="en-US" sz="1400" dirty="0" err="1">
                <a:latin typeface="+mj-lt"/>
              </a:rPr>
              <a:t>gross_sales_amount</a:t>
            </a:r>
            <a:r>
              <a:rPr lang="en-US" sz="1400" dirty="0">
                <a:latin typeface="+mj-lt"/>
              </a:rPr>
              <a:t> </a:t>
            </a:r>
          </a:p>
          <a:p>
            <a:r>
              <a:rPr lang="en-US" sz="1400" dirty="0">
                <a:latin typeface="+mj-lt"/>
              </a:rPr>
              <a:t>from cte2 </a:t>
            </a:r>
          </a:p>
          <a:p>
            <a:r>
              <a:rPr lang="en-US" sz="1400" dirty="0">
                <a:latin typeface="+mj-lt"/>
              </a:rPr>
              <a:t>group by  month ,</a:t>
            </a:r>
          </a:p>
          <a:p>
            <a:r>
              <a:rPr lang="en-US" sz="1400" dirty="0">
                <a:latin typeface="+mj-lt"/>
              </a:rPr>
              <a:t> year</a:t>
            </a:r>
          </a:p>
          <a:p>
            <a:r>
              <a:rPr lang="en-US" sz="1400" dirty="0">
                <a:latin typeface="+mj-lt"/>
              </a:rPr>
              <a:t>order by year ,  </a:t>
            </a:r>
            <a:r>
              <a:rPr lang="en-US" sz="1400" dirty="0" err="1">
                <a:latin typeface="+mj-lt"/>
              </a:rPr>
              <a:t>month_num</a:t>
            </a:r>
            <a:r>
              <a:rPr lang="en-US" sz="1400" dirty="0">
                <a:latin typeface="+mj-lt"/>
              </a:rPr>
              <a:t> ;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79F1E98C-EB34-1931-95B4-61CE81A1DE8D}"/>
              </a:ext>
            </a:extLst>
          </p:cNvPr>
          <p:cNvSpPr/>
          <p:nvPr/>
        </p:nvSpPr>
        <p:spPr>
          <a:xfrm rot="21208054">
            <a:off x="3485464" y="1603488"/>
            <a:ext cx="619504" cy="98139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BCD6E7D-DECF-6FD1-0219-6F2F519AA79C}"/>
              </a:ext>
            </a:extLst>
          </p:cNvPr>
          <p:cNvSpPr/>
          <p:nvPr/>
        </p:nvSpPr>
        <p:spPr>
          <a:xfrm>
            <a:off x="2641697" y="1248452"/>
            <a:ext cx="1406427" cy="62300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16747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A45A0-3463-9230-1DA6-8208F3F1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F5A348DA-3E25-1C6B-4F52-8F9CE7A4103F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E01E2-64B4-9E72-8812-D7A12838E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8"/>
          <a:stretch/>
        </p:blipFill>
        <p:spPr>
          <a:xfrm>
            <a:off x="1762537" y="1115399"/>
            <a:ext cx="2225233" cy="1966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E6D249-A346-E356-6170-DF032121C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6" y="3081529"/>
            <a:ext cx="2225233" cy="217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D00A0-2DEC-6D47-5AA9-175E788AD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6450" r="1375" b="3214"/>
          <a:stretch/>
        </p:blipFill>
        <p:spPr>
          <a:xfrm>
            <a:off x="4260714" y="159026"/>
            <a:ext cx="7712765" cy="3269974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C75CB405-296E-3484-1902-0596639D2775}"/>
              </a:ext>
            </a:extLst>
          </p:cNvPr>
          <p:cNvSpPr/>
          <p:nvPr/>
        </p:nvSpPr>
        <p:spPr>
          <a:xfrm>
            <a:off x="479416" y="655524"/>
            <a:ext cx="599436" cy="919749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34A69E2-2353-4490-0ACB-5E204A2F8DDA}"/>
              </a:ext>
            </a:extLst>
          </p:cNvPr>
          <p:cNvSpPr/>
          <p:nvPr/>
        </p:nvSpPr>
        <p:spPr>
          <a:xfrm>
            <a:off x="779134" y="251071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A09728-D49C-6565-7868-AF377672E5A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336026" y="3777951"/>
            <a:ext cx="7561005" cy="2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Insights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Impact of External Factors (Likely COVID-19):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sharp decline in sales during the spring of 2020 strongly suggests the negative impact of the pandemic on business activity. The subsequent recovery throughout 2020 and into 2021 indicates a gradual adaptation and rebound.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Importance of Q4: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consistent peaks in November and December highlight the critical importance of the fourth quarter for driving gross sales.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Potential Growth in 2021: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Despite some monthly fluctuations, 2021 appears to be a stronger year overall in terms of gross sales compared to the previous two years. </a:t>
            </a:r>
          </a:p>
        </p:txBody>
      </p:sp>
    </p:spTree>
    <p:extLst>
      <p:ext uri="{BB962C8B-B14F-4D97-AF65-F5344CB8AC3E}">
        <p14:creationId xmlns:p14="http://schemas.microsoft.com/office/powerpoint/2010/main" val="315853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4D420-747A-ACD7-31FB-4C7A061F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49D0D17-04B1-39B5-DF70-AE24FCC85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76" y="100081"/>
            <a:ext cx="11974749" cy="1514710"/>
          </a:xfrm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8) In which quarter of 2020, got the maximum </a:t>
            </a:r>
            <a:r>
              <a:rPr lang="en-US" sz="2000" b="1" dirty="0" err="1">
                <a:latin typeface="+mj-lt"/>
              </a:rPr>
              <a:t>total_sold_quantity</a:t>
            </a:r>
            <a:r>
              <a:rPr lang="en-US" sz="2000" b="1" dirty="0">
                <a:latin typeface="+mj-lt"/>
              </a:rPr>
              <a:t>?  The final output contains these fields</a:t>
            </a:r>
          </a:p>
          <a:p>
            <a:pPr algn="l"/>
            <a:r>
              <a:rPr lang="en-US" sz="2000" b="1" dirty="0">
                <a:latin typeface="+mj-lt"/>
              </a:rPr>
              <a:t>     sorted by the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total_sold_quantity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, Quarter 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total_sold_quantity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ADE2-7A10-E1FB-9046-CFC8D0E0CA74}"/>
              </a:ext>
            </a:extLst>
          </p:cNvPr>
          <p:cNvSpPr txBox="1"/>
          <p:nvPr/>
        </p:nvSpPr>
        <p:spPr>
          <a:xfrm>
            <a:off x="3344910" y="2137543"/>
            <a:ext cx="5301575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case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when month ( date ) in  ( 9, 10, 11 )  then  "Q1"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when month ( date )  in  ( 12, 1, 2 )   then  "Q2"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when month ( date )  in  ( 3, 4, 5 )    then    "Q3"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    when month ( date )  in  ( 6, 7, 8 )   then    "Q4" 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 end  as  Quarter ,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Sum ( </a:t>
            </a:r>
            <a:r>
              <a:rPr lang="en-US" sz="1400" dirty="0" err="1">
                <a:latin typeface="+mj-lt"/>
              </a:rPr>
              <a:t>sold_quantity</a:t>
            </a:r>
            <a:r>
              <a:rPr lang="en-US" sz="1400" dirty="0">
                <a:latin typeface="+mj-lt"/>
              </a:rPr>
              <a:t> )  AS  </a:t>
            </a:r>
            <a:r>
              <a:rPr lang="en-US" sz="1400" dirty="0" err="1">
                <a:latin typeface="+mj-lt"/>
              </a:rPr>
              <a:t>total_sold_quantity</a:t>
            </a:r>
            <a:r>
              <a:rPr lang="en-US" sz="14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from  </a:t>
            </a:r>
            <a:r>
              <a:rPr lang="en-US" sz="1400" dirty="0" err="1">
                <a:latin typeface="+mj-lt"/>
              </a:rPr>
              <a:t>fact_sales_monthly</a:t>
            </a:r>
            <a:r>
              <a:rPr lang="en-US" sz="1400" dirty="0">
                <a:latin typeface="+mj-lt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where  </a:t>
            </a:r>
            <a:r>
              <a:rPr lang="en-US" sz="1400" dirty="0" err="1">
                <a:latin typeface="+mj-lt"/>
              </a:rPr>
              <a:t>fiscal_year</a:t>
            </a:r>
            <a:r>
              <a:rPr lang="en-US" sz="1400" dirty="0">
                <a:latin typeface="+mj-lt"/>
              </a:rPr>
              <a:t>  =  2020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group by  Quarter    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order by   </a:t>
            </a:r>
            <a:r>
              <a:rPr lang="en-US" sz="1400" dirty="0" err="1">
                <a:latin typeface="+mj-lt"/>
              </a:rPr>
              <a:t>total_sold_quantity</a:t>
            </a:r>
            <a:r>
              <a:rPr lang="en-US" sz="1400" dirty="0">
                <a:latin typeface="+mj-lt"/>
              </a:rPr>
              <a:t>  desc;  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2ABF7014-736F-F2F2-86C1-0BFD473CB4E2}"/>
              </a:ext>
            </a:extLst>
          </p:cNvPr>
          <p:cNvSpPr/>
          <p:nvPr/>
        </p:nvSpPr>
        <p:spPr>
          <a:xfrm rot="21208054">
            <a:off x="2331944" y="1646844"/>
            <a:ext cx="619504" cy="98139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E3BC587-2B9A-6E35-DADF-946A66390D42}"/>
              </a:ext>
            </a:extLst>
          </p:cNvPr>
          <p:cNvSpPr/>
          <p:nvPr/>
        </p:nvSpPr>
        <p:spPr>
          <a:xfrm>
            <a:off x="2641697" y="1248452"/>
            <a:ext cx="1406427" cy="62300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090111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44FAC-4003-8149-EA15-B8B7E38B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17CEA18-B059-E16A-2D2C-CEEA026C1398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07F2988-A234-A4B5-F51E-21F18A022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35" y="1151213"/>
            <a:ext cx="2646502" cy="2401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FEE5B8-FF0E-31BE-3629-D24C140D6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7040" r="2769" b="5239"/>
          <a:stretch/>
        </p:blipFill>
        <p:spPr>
          <a:xfrm>
            <a:off x="4998598" y="655525"/>
            <a:ext cx="5138532" cy="2963976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D172A2A9-4BA7-CA08-1D43-EE777E5FB574}"/>
              </a:ext>
            </a:extLst>
          </p:cNvPr>
          <p:cNvSpPr/>
          <p:nvPr/>
        </p:nvSpPr>
        <p:spPr>
          <a:xfrm>
            <a:off x="479416" y="655524"/>
            <a:ext cx="599436" cy="919749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9E1E05B-F178-F9D8-4ABF-8F486D315B95}"/>
              </a:ext>
            </a:extLst>
          </p:cNvPr>
          <p:cNvSpPr/>
          <p:nvPr/>
        </p:nvSpPr>
        <p:spPr>
          <a:xfrm>
            <a:off x="779134" y="251071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DE930-111F-4110-85DE-A2549286F590}"/>
              </a:ext>
            </a:extLst>
          </p:cNvPr>
          <p:cNvSpPr txBox="1"/>
          <p:nvPr/>
        </p:nvSpPr>
        <p:spPr>
          <a:xfrm>
            <a:off x="779134" y="4041058"/>
            <a:ext cx="9564401" cy="165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Insights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the business sees its peak sales in the first half of the year (Q1 and Q2), a notable decline in the third quarter, and a moderate performance in the final quarter.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Understanding the reasons behind this quarterly variation can help in strategic planning, resource allocation, and targeted marketing efforts.</a:t>
            </a:r>
          </a:p>
        </p:txBody>
      </p:sp>
    </p:spTree>
    <p:extLst>
      <p:ext uri="{BB962C8B-B14F-4D97-AF65-F5344CB8AC3E}">
        <p14:creationId xmlns:p14="http://schemas.microsoft.com/office/powerpoint/2010/main" val="3266149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6F70B-DE7E-E3E4-6E61-DB595CAF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60FEBD2-71D5-3961-597C-A567D6145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17" y="109809"/>
            <a:ext cx="11763983" cy="91016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 dirty="0">
                <a:latin typeface="+mj-lt"/>
              </a:rPr>
              <a:t>9) Which channel helped to bring more gross sales in the fiscal year 2021 and the percentage of contribution? </a:t>
            </a:r>
          </a:p>
          <a:p>
            <a:pPr algn="l"/>
            <a:r>
              <a:rPr lang="en-US" b="1" dirty="0">
                <a:latin typeface="+mj-lt"/>
              </a:rPr>
              <a:t>   The final output contains these fields, </a:t>
            </a: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channel, </a:t>
            </a:r>
            <a:r>
              <a:rPr lang="en-US" sz="1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gross_sales_mln</a:t>
            </a: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,percentage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886C8-8118-BCC4-319E-2055F75B7AB9}"/>
              </a:ext>
            </a:extLst>
          </p:cNvPr>
          <p:cNvSpPr txBox="1"/>
          <p:nvPr/>
        </p:nvSpPr>
        <p:spPr>
          <a:xfrm>
            <a:off x="4073445" y="1700655"/>
            <a:ext cx="73478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c1 as</a:t>
            </a:r>
          </a:p>
          <a:p>
            <a:r>
              <a:rPr lang="en-US" sz="1400" dirty="0"/>
              <a:t>  ( select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c.channel</a:t>
            </a:r>
            <a:r>
              <a:rPr lang="en-US" sz="1400" dirty="0"/>
              <a:t>  as  channel,  </a:t>
            </a:r>
          </a:p>
          <a:p>
            <a:r>
              <a:rPr lang="en-US" sz="1400" dirty="0"/>
              <a:t>       round ( sum ( </a:t>
            </a:r>
            <a:r>
              <a:rPr lang="en-US" sz="1400" dirty="0" err="1"/>
              <a:t>s.sold_quantity</a:t>
            </a:r>
            <a:r>
              <a:rPr lang="en-US" sz="1400" dirty="0"/>
              <a:t> * </a:t>
            </a:r>
            <a:r>
              <a:rPr lang="en-US" sz="1400" dirty="0" err="1"/>
              <a:t>g.gross_price</a:t>
            </a:r>
            <a:r>
              <a:rPr lang="en-US" sz="1400" dirty="0"/>
              <a:t> ) / 1000000 , 2 ) as </a:t>
            </a:r>
            <a:r>
              <a:rPr lang="en-US" sz="1400" dirty="0" err="1"/>
              <a:t>gross_sales_mln</a:t>
            </a:r>
            <a:r>
              <a:rPr lang="en-US" sz="1400" dirty="0"/>
              <a:t>  </a:t>
            </a:r>
          </a:p>
          <a:p>
            <a:r>
              <a:rPr lang="en-US" sz="1400" dirty="0"/>
              <a:t>    from </a:t>
            </a:r>
            <a:r>
              <a:rPr lang="en-US" sz="1400" dirty="0" err="1"/>
              <a:t>fact_gross_price</a:t>
            </a:r>
            <a:r>
              <a:rPr lang="en-US" sz="1400" dirty="0"/>
              <a:t>   g </a:t>
            </a:r>
          </a:p>
          <a:p>
            <a:r>
              <a:rPr lang="en-US" sz="1400" dirty="0"/>
              <a:t>    join </a:t>
            </a:r>
            <a:r>
              <a:rPr lang="en-US" sz="1400" dirty="0" err="1"/>
              <a:t>fact_sales_monthly</a:t>
            </a:r>
            <a:r>
              <a:rPr lang="en-US" sz="1400" dirty="0"/>
              <a:t>  s </a:t>
            </a:r>
          </a:p>
          <a:p>
            <a:r>
              <a:rPr lang="en-US" sz="1400" dirty="0"/>
              <a:t>   on </a:t>
            </a:r>
            <a:r>
              <a:rPr lang="en-US" sz="1400" dirty="0" err="1"/>
              <a:t>g.product_code</a:t>
            </a:r>
            <a:r>
              <a:rPr lang="en-US" sz="1400" dirty="0"/>
              <a:t>  =  </a:t>
            </a:r>
            <a:r>
              <a:rPr lang="en-US" sz="1400" dirty="0" err="1"/>
              <a:t>s.product_code</a:t>
            </a:r>
            <a:r>
              <a:rPr lang="en-US" sz="1400" dirty="0"/>
              <a:t> </a:t>
            </a:r>
          </a:p>
          <a:p>
            <a:r>
              <a:rPr lang="en-US" sz="1400" dirty="0"/>
              <a:t>   join  </a:t>
            </a:r>
            <a:r>
              <a:rPr lang="en-US" sz="1400" dirty="0" err="1"/>
              <a:t>dim_customer</a:t>
            </a:r>
            <a:r>
              <a:rPr lang="en-US" sz="1400" dirty="0"/>
              <a:t>  c</a:t>
            </a:r>
          </a:p>
          <a:p>
            <a:r>
              <a:rPr lang="en-US" sz="1400" dirty="0"/>
              <a:t>   on  </a:t>
            </a:r>
            <a:r>
              <a:rPr lang="en-US" sz="1400" dirty="0" err="1"/>
              <a:t>c.customer_code</a:t>
            </a:r>
            <a:r>
              <a:rPr lang="en-US" sz="1400" dirty="0"/>
              <a:t>  =  </a:t>
            </a:r>
            <a:r>
              <a:rPr lang="en-US" sz="1400" dirty="0" err="1"/>
              <a:t>s.customer_code</a:t>
            </a:r>
            <a:endParaRPr lang="en-US" sz="1400" dirty="0"/>
          </a:p>
          <a:p>
            <a:r>
              <a:rPr lang="en-US" sz="1400" dirty="0"/>
              <a:t>   where  </a:t>
            </a:r>
            <a:r>
              <a:rPr lang="en-US" sz="1400" dirty="0" err="1"/>
              <a:t>s.fiscal_year</a:t>
            </a:r>
            <a:r>
              <a:rPr lang="en-US" sz="1400" dirty="0"/>
              <a:t>  =  2021</a:t>
            </a:r>
          </a:p>
          <a:p>
            <a:r>
              <a:rPr lang="en-US" sz="1400" dirty="0"/>
              <a:t>   group  by  </a:t>
            </a:r>
            <a:r>
              <a:rPr lang="en-US" sz="1400" dirty="0" err="1"/>
              <a:t>c.channel</a:t>
            </a:r>
            <a:endParaRPr lang="en-US" sz="1400" dirty="0"/>
          </a:p>
          <a:p>
            <a:r>
              <a:rPr lang="en-US" sz="1400" dirty="0"/>
              <a:t>   order by  </a:t>
            </a:r>
            <a:r>
              <a:rPr lang="en-US" sz="1400" dirty="0" err="1"/>
              <a:t>gross_sales_mln</a:t>
            </a:r>
            <a:r>
              <a:rPr lang="en-US" sz="1400" dirty="0"/>
              <a:t>  desc</a:t>
            </a:r>
          </a:p>
          <a:p>
            <a:r>
              <a:rPr lang="en-US" sz="1400" dirty="0"/>
              <a:t>  ) ,</a:t>
            </a:r>
          </a:p>
          <a:p>
            <a:r>
              <a:rPr lang="en-US" sz="1400" dirty="0"/>
              <a:t>c2 as </a:t>
            </a:r>
          </a:p>
          <a:p>
            <a:r>
              <a:rPr lang="en-US" sz="1400" dirty="0"/>
              <a:t>   ( select </a:t>
            </a:r>
          </a:p>
          <a:p>
            <a:r>
              <a:rPr lang="en-US" sz="1400" dirty="0"/>
              <a:t>     sum ( </a:t>
            </a:r>
            <a:r>
              <a:rPr lang="en-US" sz="1400" dirty="0" err="1"/>
              <a:t>gross_sales_mln</a:t>
            </a:r>
            <a:r>
              <a:rPr lang="en-US" sz="1400" dirty="0"/>
              <a:t> ) as total</a:t>
            </a:r>
          </a:p>
          <a:p>
            <a:r>
              <a:rPr lang="en-US" sz="1400" dirty="0"/>
              <a:t>    from c1 )</a:t>
            </a:r>
          </a:p>
          <a:p>
            <a:endParaRPr lang="en-US" sz="1400" dirty="0"/>
          </a:p>
          <a:p>
            <a:r>
              <a:rPr lang="en-US" sz="1400" dirty="0"/>
              <a:t>Select</a:t>
            </a:r>
          </a:p>
          <a:p>
            <a:r>
              <a:rPr lang="en-US" sz="1400" dirty="0"/>
              <a:t>    channel, 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gross_sales_mln</a:t>
            </a:r>
            <a:r>
              <a:rPr lang="en-US" sz="1400" dirty="0"/>
              <a:t> ,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Concat</a:t>
            </a:r>
            <a:r>
              <a:rPr lang="en-US" sz="1400" dirty="0"/>
              <a:t> ( round ( ( </a:t>
            </a:r>
            <a:r>
              <a:rPr lang="en-US" sz="1400" dirty="0" err="1"/>
              <a:t>gross_sales_mln</a:t>
            </a:r>
            <a:r>
              <a:rPr lang="en-US" sz="1400" dirty="0"/>
              <a:t>*100 / total ) , 2 ) , "%“ )  as  </a:t>
            </a:r>
            <a:r>
              <a:rPr lang="en-US" sz="1400" dirty="0" err="1"/>
              <a:t>pct_contribution</a:t>
            </a:r>
            <a:r>
              <a:rPr lang="en-US" sz="1400" dirty="0"/>
              <a:t> </a:t>
            </a:r>
          </a:p>
          <a:p>
            <a:r>
              <a:rPr lang="en-US" sz="1400" dirty="0"/>
              <a:t>from c1 , c2 ;   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FCE3EA25-DA18-D4D3-B4F9-45039C277EA4}"/>
              </a:ext>
            </a:extLst>
          </p:cNvPr>
          <p:cNvSpPr/>
          <p:nvPr/>
        </p:nvSpPr>
        <p:spPr>
          <a:xfrm rot="21208054">
            <a:off x="2720832" y="1599665"/>
            <a:ext cx="619504" cy="98139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8FE5D6D-789A-F1FB-62E2-9EBB5726D187}"/>
              </a:ext>
            </a:extLst>
          </p:cNvPr>
          <p:cNvSpPr/>
          <p:nvPr/>
        </p:nvSpPr>
        <p:spPr>
          <a:xfrm>
            <a:off x="2327372" y="1105577"/>
            <a:ext cx="1406427" cy="62300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4448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B7E31-BE64-1833-2592-76595F358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D8699FA-9372-EDAA-75CB-CE7657B4EF51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DF18D10-CD64-1629-DC9D-F533EB002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02" y="1229807"/>
            <a:ext cx="3764943" cy="1637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901C8E-99CF-FDBB-9C53-60A7E302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3249" r="2850" b="2718"/>
          <a:stretch/>
        </p:blipFill>
        <p:spPr>
          <a:xfrm>
            <a:off x="6096000" y="490227"/>
            <a:ext cx="4111150" cy="3116376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C1A5295B-FEDD-74C4-3DF1-D6ECF23FA910}"/>
              </a:ext>
            </a:extLst>
          </p:cNvPr>
          <p:cNvSpPr/>
          <p:nvPr/>
        </p:nvSpPr>
        <p:spPr>
          <a:xfrm>
            <a:off x="479416" y="655524"/>
            <a:ext cx="599436" cy="919749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F04B3B9-A17D-E8CB-9D0C-0DF8E1258E06}"/>
              </a:ext>
            </a:extLst>
          </p:cNvPr>
          <p:cNvSpPr/>
          <p:nvPr/>
        </p:nvSpPr>
        <p:spPr>
          <a:xfrm>
            <a:off x="779134" y="251071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B77500F-3038-F3B0-FB4C-4F4ECEECA13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4448" y="4138243"/>
            <a:ext cx="11633926" cy="230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Insights 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Retailer Relationship Management: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Given the overwhelming importance of the retailer channel, maintaining strong relationships and optimizing this channel should be a key focus.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Growth Potential in Other Channels: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While the retailer channel is dominant, there might be opportunities to explore strategies to grow sales through the "Direct" and "Distributor" channels to diversify revenue streams.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Understanding Channel Performance: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Further analysis could delve into the reasons behind the varying performance of each channel to identify best practices and areas for improvement. </a:t>
            </a:r>
          </a:p>
        </p:txBody>
      </p:sp>
    </p:spTree>
    <p:extLst>
      <p:ext uri="{BB962C8B-B14F-4D97-AF65-F5344CB8AC3E}">
        <p14:creationId xmlns:p14="http://schemas.microsoft.com/office/powerpoint/2010/main" val="380652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33137-42DC-5DB8-03CD-A2FBFF32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1A0A181-6606-3E2B-BB4E-5923C183E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1" y="94477"/>
            <a:ext cx="12003931" cy="1325761"/>
          </a:xfrm>
        </p:spPr>
        <p:txBody>
          <a:bodyPr/>
          <a:lstStyle/>
          <a:p>
            <a:pPr algn="l"/>
            <a:r>
              <a:rPr lang="en-US" sz="2000" b="1" dirty="0">
                <a:latin typeface="+mj-lt"/>
              </a:rPr>
              <a:t>10) Get the Top 3 products in each division that have a high </a:t>
            </a:r>
            <a:r>
              <a:rPr lang="en-US" sz="2000" b="1" dirty="0" err="1">
                <a:latin typeface="+mj-lt"/>
              </a:rPr>
              <a:t>total_sold_quantity</a:t>
            </a:r>
            <a:r>
              <a:rPr lang="en-US" sz="2000" b="1" dirty="0">
                <a:latin typeface="+mj-lt"/>
              </a:rPr>
              <a:t> in the </a:t>
            </a:r>
            <a:r>
              <a:rPr lang="en-US" sz="2000" b="1" dirty="0" err="1">
                <a:latin typeface="+mj-lt"/>
              </a:rPr>
              <a:t>fiscal_year</a:t>
            </a:r>
            <a:r>
              <a:rPr lang="en-US" sz="2000" b="1" dirty="0">
                <a:latin typeface="+mj-lt"/>
              </a:rPr>
              <a:t> 2021? </a:t>
            </a:r>
          </a:p>
          <a:p>
            <a:pPr algn="l"/>
            <a:r>
              <a:rPr lang="en-US" sz="2000" b="1" dirty="0">
                <a:latin typeface="+mj-lt"/>
              </a:rPr>
              <a:t>       The final output contains these fields,</a:t>
            </a:r>
            <a:r>
              <a:rPr lang="en-US" sz="2000" dirty="0">
                <a:latin typeface="+mj-lt"/>
              </a:rPr>
              <a:t> </a:t>
            </a:r>
          </a:p>
          <a:p>
            <a:pPr algn="l"/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        division 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product_code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 , product 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total_sold_quantity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, </a:t>
            </a:r>
            <a:r>
              <a:rPr lang="en-US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rank_order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9F575-2553-ABC8-A447-08AB7186B1E6}"/>
              </a:ext>
            </a:extLst>
          </p:cNvPr>
          <p:cNvSpPr txBox="1"/>
          <p:nvPr/>
        </p:nvSpPr>
        <p:spPr>
          <a:xfrm>
            <a:off x="4321095" y="1991100"/>
            <a:ext cx="7169284" cy="458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with </a:t>
            </a:r>
            <a:r>
              <a:rPr lang="en-US" sz="1400" dirty="0" err="1"/>
              <a:t>cte</a:t>
            </a:r>
            <a:r>
              <a:rPr lang="en-US" sz="1400" dirty="0"/>
              <a:t> as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( select      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400" dirty="0" err="1"/>
              <a:t>p.division</a:t>
            </a:r>
            <a:r>
              <a:rPr lang="en-US" sz="1400" dirty="0"/>
              <a:t>  as  division ,     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400" dirty="0" err="1"/>
              <a:t>p.product_code</a:t>
            </a:r>
            <a:r>
              <a:rPr lang="en-US" sz="1400" dirty="0"/>
              <a:t>  as  </a:t>
            </a:r>
            <a:r>
              <a:rPr lang="en-US" sz="1400" dirty="0" err="1"/>
              <a:t>product_code</a:t>
            </a:r>
            <a:r>
              <a:rPr lang="en-US" sz="1400" dirty="0"/>
              <a:t> ,     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400" dirty="0" err="1"/>
              <a:t>p.product</a:t>
            </a:r>
            <a:r>
              <a:rPr lang="en-US" sz="1400" dirty="0"/>
              <a:t>  as  product ,	 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sum (  </a:t>
            </a:r>
            <a:r>
              <a:rPr lang="en-US" sz="1400" dirty="0" err="1"/>
              <a:t>s.sold_quantity</a:t>
            </a:r>
            <a:r>
              <a:rPr lang="en-US" sz="1400" dirty="0"/>
              <a:t>  )   as   </a:t>
            </a:r>
            <a:r>
              <a:rPr lang="en-US" sz="1400" dirty="0" err="1"/>
              <a:t>total_sold_quantity</a:t>
            </a:r>
            <a:r>
              <a:rPr lang="en-US" sz="1400" dirty="0"/>
              <a:t>  ,     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rank () over ( partition by  </a:t>
            </a:r>
            <a:r>
              <a:rPr lang="en-US" sz="1400" dirty="0" err="1"/>
              <a:t>p.division</a:t>
            </a:r>
            <a:r>
              <a:rPr lang="en-US" sz="1400" dirty="0"/>
              <a:t>   order by  sum ( </a:t>
            </a:r>
            <a:r>
              <a:rPr lang="en-US" sz="1400" dirty="0" err="1"/>
              <a:t>s.sold_quantity</a:t>
            </a:r>
            <a:r>
              <a:rPr lang="en-US" sz="1400" dirty="0"/>
              <a:t> )  desc )  as  </a:t>
            </a:r>
            <a:r>
              <a:rPr lang="en-US" sz="1400" dirty="0" err="1"/>
              <a:t>rank_order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   FROM  </a:t>
            </a:r>
            <a:r>
              <a:rPr lang="en-US" sz="1400" dirty="0" err="1"/>
              <a:t>fact_sales_monthly</a:t>
            </a:r>
            <a:r>
              <a:rPr lang="en-US" sz="1400" dirty="0"/>
              <a:t>   s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join   </a:t>
            </a:r>
            <a:r>
              <a:rPr lang="en-US" sz="1400" dirty="0" err="1"/>
              <a:t>dim_product</a:t>
            </a:r>
            <a:r>
              <a:rPr lang="en-US" sz="1400" dirty="0"/>
              <a:t>  p   on  </a:t>
            </a:r>
            <a:r>
              <a:rPr lang="en-US" sz="1400" dirty="0" err="1"/>
              <a:t>s.product_code</a:t>
            </a:r>
            <a:r>
              <a:rPr lang="en-US" sz="1400" dirty="0"/>
              <a:t>   =   </a:t>
            </a:r>
            <a:r>
              <a:rPr lang="en-US" sz="1400" dirty="0" err="1"/>
              <a:t>p.product_code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   where   </a:t>
            </a:r>
            <a:r>
              <a:rPr lang="en-US" sz="1400" dirty="0" err="1"/>
              <a:t>s.fiscal_year</a:t>
            </a:r>
            <a:r>
              <a:rPr lang="en-US" sz="1400" dirty="0"/>
              <a:t>  =  2021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group by  </a:t>
            </a:r>
            <a:r>
              <a:rPr lang="en-US" sz="1400" dirty="0" err="1"/>
              <a:t>p.division</a:t>
            </a:r>
            <a:r>
              <a:rPr lang="en-US" sz="1400" dirty="0"/>
              <a:t> ,  </a:t>
            </a:r>
            <a:r>
              <a:rPr lang="en-US" sz="1400" dirty="0" err="1"/>
              <a:t>p.product</a:t>
            </a:r>
            <a:r>
              <a:rPr lang="en-US" sz="1400" dirty="0"/>
              <a:t> ,  </a:t>
            </a:r>
            <a:r>
              <a:rPr lang="en-US" sz="1400" dirty="0" err="1"/>
              <a:t>p.product_code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   )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select  *  from </a:t>
            </a:r>
            <a:r>
              <a:rPr lang="en-US" sz="1400" dirty="0" err="1"/>
              <a:t>cte</a:t>
            </a:r>
            <a:r>
              <a:rPr lang="en-US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where   </a:t>
            </a:r>
            <a:r>
              <a:rPr lang="en-US" sz="1400" dirty="0" err="1"/>
              <a:t>rank_order</a:t>
            </a:r>
            <a:r>
              <a:rPr lang="en-US" sz="1400" dirty="0"/>
              <a:t>  &lt;=  3;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B72C499E-4BC7-4557-7D2F-D75D29D95C4F}"/>
              </a:ext>
            </a:extLst>
          </p:cNvPr>
          <p:cNvSpPr/>
          <p:nvPr/>
        </p:nvSpPr>
        <p:spPr>
          <a:xfrm rot="21208054">
            <a:off x="2968482" y="1990190"/>
            <a:ext cx="619504" cy="981398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8CC2D23-10D2-6B2B-379F-FE7632E4B010}"/>
              </a:ext>
            </a:extLst>
          </p:cNvPr>
          <p:cNvSpPr/>
          <p:nvPr/>
        </p:nvSpPr>
        <p:spPr>
          <a:xfrm>
            <a:off x="2575022" y="1496102"/>
            <a:ext cx="1406427" cy="623005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9214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4494F-28D0-5546-C323-F4067EC18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A487DB-BA45-9E03-000D-00E47937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64" y="1077298"/>
            <a:ext cx="4751832" cy="202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97D0-B03C-E747-3EA9-9163FA48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t="8235" r="1420" b="3107"/>
          <a:stretch/>
        </p:blipFill>
        <p:spPr>
          <a:xfrm>
            <a:off x="436234" y="3429000"/>
            <a:ext cx="9134061" cy="2705100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6C9E9E33-4EF2-9008-89A2-369166660FF2}"/>
              </a:ext>
            </a:extLst>
          </p:cNvPr>
          <p:cNvSpPr/>
          <p:nvPr/>
        </p:nvSpPr>
        <p:spPr>
          <a:xfrm rot="21395631">
            <a:off x="260341" y="543121"/>
            <a:ext cx="599436" cy="919749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FD5FA62-BA37-7EFB-3DBE-A6BD12092BF5}"/>
              </a:ext>
            </a:extLst>
          </p:cNvPr>
          <p:cNvSpPr/>
          <p:nvPr/>
        </p:nvSpPr>
        <p:spPr>
          <a:xfrm>
            <a:off x="779134" y="251071"/>
            <a:ext cx="1524734" cy="5841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E5A72-790A-9E87-B196-343E80DCFE1D}"/>
              </a:ext>
            </a:extLst>
          </p:cNvPr>
          <p:cNvSpPr txBox="1"/>
          <p:nvPr/>
        </p:nvSpPr>
        <p:spPr>
          <a:xfrm>
            <a:off x="6638925" y="345922"/>
            <a:ext cx="4933950" cy="278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Insights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The table shows the top 3 products by total sold quantity within each division (N &amp; S, P &amp; A, PC).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"AQ Pen Drive 2 IN 1" is the top-selling product in the "N &amp; S" division, while "AQ Gamers </a:t>
            </a:r>
            <a:r>
              <a:rPr lang="en-US" sz="1400" dirty="0" err="1"/>
              <a:t>Ms</a:t>
            </a:r>
            <a:r>
              <a:rPr lang="en-US" sz="1400" dirty="0"/>
              <a:t>" leads in "P &amp; A", and "AQ Digit" tops the "PC" division.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This highlights the best-performing products within different business segments.</a:t>
            </a:r>
          </a:p>
        </p:txBody>
      </p:sp>
    </p:spTree>
    <p:extLst>
      <p:ext uri="{BB962C8B-B14F-4D97-AF65-F5344CB8AC3E}">
        <p14:creationId xmlns:p14="http://schemas.microsoft.com/office/powerpoint/2010/main" val="67927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DD428-EBFB-06F7-FAF8-5C7BDFA85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83B1C9-4669-B4D4-1A04-8AC2B7F80D3E}"/>
              </a:ext>
            </a:extLst>
          </p:cNvPr>
          <p:cNvSpPr txBox="1"/>
          <p:nvPr/>
        </p:nvSpPr>
        <p:spPr>
          <a:xfrm>
            <a:off x="1514474" y="828288"/>
            <a:ext cx="9363075" cy="52014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n-US" sz="1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stellar" panose="020A0402060406010301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647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CEFD0-517B-3A15-03D9-2E10925E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5F9FD-10E1-D7A2-6E26-AE98731FDD38}"/>
              </a:ext>
            </a:extLst>
          </p:cNvPr>
          <p:cNvSpPr txBox="1"/>
          <p:nvPr/>
        </p:nvSpPr>
        <p:spPr>
          <a:xfrm>
            <a:off x="2462424" y="712208"/>
            <a:ext cx="614483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204E71-6CC3-343B-F76A-F13F8DF3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74" y="1676902"/>
            <a:ext cx="8272201" cy="446889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5553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114CA-A46C-E2F3-CDD2-21FBE8F4A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DBF4A-954B-4497-06ED-5798795F9B9B}"/>
              </a:ext>
            </a:extLst>
          </p:cNvPr>
          <p:cNvSpPr txBox="1"/>
          <p:nvPr/>
        </p:nvSpPr>
        <p:spPr>
          <a:xfrm>
            <a:off x="2471851" y="523672"/>
            <a:ext cx="614483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DEB2A-74FA-E3D4-C867-BC1A8C86F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718" y="260861"/>
            <a:ext cx="1392342" cy="1108953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50174-981A-B806-3989-D025368A1679}"/>
              </a:ext>
            </a:extLst>
          </p:cNvPr>
          <p:cNvSpPr txBox="1"/>
          <p:nvPr/>
        </p:nvSpPr>
        <p:spPr>
          <a:xfrm>
            <a:off x="801776" y="2548631"/>
            <a:ext cx="10021309" cy="880369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Atliq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Hardwares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(imaginary company) is one of the leading computer hardware producers in India and well expanded in other countries too.</a:t>
            </a:r>
          </a:p>
        </p:txBody>
      </p:sp>
    </p:spTree>
    <p:extLst>
      <p:ext uri="{BB962C8B-B14F-4D97-AF65-F5344CB8AC3E}">
        <p14:creationId xmlns:p14="http://schemas.microsoft.com/office/powerpoint/2010/main" val="158309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BDC6A-8AFB-49B6-B45F-E684B30E3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CCBFC-573F-2B94-7DDE-D8BB7AF4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1201639"/>
            <a:ext cx="10793691" cy="46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CA4-CEC8-0440-3705-E980B3A9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3A13DE-FCD5-D7BE-0623-36F56981D2B6}"/>
              </a:ext>
            </a:extLst>
          </p:cNvPr>
          <p:cNvSpPr txBox="1"/>
          <p:nvPr/>
        </p:nvSpPr>
        <p:spPr>
          <a:xfrm>
            <a:off x="2471851" y="523672"/>
            <a:ext cx="614483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4421B-00C6-5675-7B3D-B5CCE9A51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14797" r="14142" b="12037"/>
          <a:stretch/>
        </p:blipFill>
        <p:spPr>
          <a:xfrm>
            <a:off x="11057874" y="93428"/>
            <a:ext cx="915281" cy="951177"/>
          </a:xfrm>
          <a:prstGeom prst="flowChartConnector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62C03CE-B102-0C90-58F5-EB7BA8DB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51" y="1541621"/>
            <a:ext cx="11217897" cy="449591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management at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Atliq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observed that they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sufficient insights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and data-informed decisions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gap in analytics has started affecting their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and operational efficiency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address this, they plan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their data analytics team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hiring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junior data analysts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Tony Sharma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Director of Data Analytics, is looking for candidates who are proficient in both:</a:t>
            </a:r>
          </a:p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💻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Skills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(SQL, data analysis)</a:t>
            </a:r>
          </a:p>
          <a:p>
            <a:pPr marL="0" marR="0" lvl="0" indent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🗣️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 Skills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(communication, problem-solving)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evaluate these skills, he decided to organize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Challenge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308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DF794-06DB-14A5-F2A1-B9D84643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9C0AF-47F5-854E-983A-7AC34FD8C2B5}"/>
              </a:ext>
            </a:extLst>
          </p:cNvPr>
          <p:cNvSpPr txBox="1"/>
          <p:nvPr/>
        </p:nvSpPr>
        <p:spPr>
          <a:xfrm>
            <a:off x="2471851" y="523672"/>
            <a:ext cx="614483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AD132-6380-DA1C-FDF6-5E2DE224D6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3" r="22613"/>
          <a:stretch/>
        </p:blipFill>
        <p:spPr>
          <a:xfrm rot="5400000">
            <a:off x="3378786" y="1023534"/>
            <a:ext cx="4100661" cy="6144831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0446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AD946-ACC7-BA20-3823-2C4103EB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01BC1-4D97-F9CE-6318-1CC289F36E82}"/>
              </a:ext>
            </a:extLst>
          </p:cNvPr>
          <p:cNvSpPr txBox="1"/>
          <p:nvPr/>
        </p:nvSpPr>
        <p:spPr>
          <a:xfrm>
            <a:off x="329873" y="200169"/>
            <a:ext cx="614483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Ad-Hoc Requests</a:t>
            </a:r>
          </a:p>
        </p:txBody>
      </p:sp>
      <p:pic>
        <p:nvPicPr>
          <p:cNvPr id="1026" name="Picture 2" descr="Connecting MySQL to Power BI ">
            <a:extLst>
              <a:ext uri="{FF2B5EF4-FFF2-40B4-BE49-F238E27FC236}">
                <a16:creationId xmlns:a16="http://schemas.microsoft.com/office/drawing/2014/main" id="{3A90BFCD-1F92-A222-6DC3-806C68711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19495" r="58752" b="25224"/>
          <a:stretch/>
        </p:blipFill>
        <p:spPr bwMode="auto">
          <a:xfrm>
            <a:off x="8867775" y="200169"/>
            <a:ext cx="1519582" cy="11559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nnecting MySQL to Power BI ">
            <a:extLst>
              <a:ext uri="{FF2B5EF4-FFF2-40B4-BE49-F238E27FC236}">
                <a16:creationId xmlns:a16="http://schemas.microsoft.com/office/drawing/2014/main" id="{764DC69E-1DA4-C619-B19B-D3246183B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2" t="19190" r="11959" b="24837"/>
          <a:stretch/>
        </p:blipFill>
        <p:spPr bwMode="auto">
          <a:xfrm>
            <a:off x="10572749" y="200169"/>
            <a:ext cx="1420061" cy="115594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774E3-6209-37AF-FDC9-33F21629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91" y="1745575"/>
            <a:ext cx="4942015" cy="453584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1E55F-1F3A-30FE-9B34-1C6C5169B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09" y="1489047"/>
            <a:ext cx="4645281" cy="479236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8046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C398D-9441-B4BC-57EB-92EA8BA19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47" y="314090"/>
            <a:ext cx="11546732" cy="571128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US" sz="2000" b="1" dirty="0">
                <a:latin typeface="+mj-lt"/>
              </a:rPr>
              <a:t>Provide the list of markets in which customer "</a:t>
            </a:r>
            <a:r>
              <a:rPr lang="en-US" sz="2000" b="1" dirty="0" err="1">
                <a:latin typeface="+mj-lt"/>
              </a:rPr>
              <a:t>Atliq</a:t>
            </a:r>
            <a:r>
              <a:rPr lang="en-US" sz="2000" b="1" dirty="0">
                <a:latin typeface="+mj-lt"/>
              </a:rPr>
              <a:t> Exclusive" operates its business in the APAC region.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066CE-C8B0-1DB4-AD9C-CEA33E4ED63C}"/>
              </a:ext>
            </a:extLst>
          </p:cNvPr>
          <p:cNvSpPr txBox="1"/>
          <p:nvPr/>
        </p:nvSpPr>
        <p:spPr>
          <a:xfrm>
            <a:off x="2831994" y="2279394"/>
            <a:ext cx="6209858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select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     distinct market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from </a:t>
            </a:r>
            <a:r>
              <a:rPr lang="en-US" sz="2000" dirty="0" err="1">
                <a:latin typeface="+mj-lt"/>
              </a:rPr>
              <a:t>dim_customer</a:t>
            </a:r>
            <a:endParaRPr lang="en-US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where customer like "</a:t>
            </a:r>
            <a:r>
              <a:rPr lang="en-US" sz="2000" dirty="0" err="1">
                <a:latin typeface="+mj-lt"/>
              </a:rPr>
              <a:t>Atliq</a:t>
            </a:r>
            <a:r>
              <a:rPr lang="en-US" sz="2000" dirty="0">
                <a:latin typeface="+mj-lt"/>
              </a:rPr>
              <a:t> Exclusive"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                            and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            region like "APAC“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order by market ;</a:t>
            </a: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0695A7AE-4F6B-DF50-C1D4-AC2C83F931BB}"/>
              </a:ext>
            </a:extLst>
          </p:cNvPr>
          <p:cNvSpPr/>
          <p:nvPr/>
        </p:nvSpPr>
        <p:spPr>
          <a:xfrm rot="20948186">
            <a:off x="1641985" y="1692673"/>
            <a:ext cx="735578" cy="1173442"/>
          </a:xfrm>
          <a:prstGeom prst="curvedRightArrow">
            <a:avLst>
              <a:gd name="adj1" fmla="val 25821"/>
              <a:gd name="adj2" fmla="val 50000"/>
              <a:gd name="adj3" fmla="val 365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4FDF7C3-6BAC-75AA-EE3B-EE4FC9D4FE9B}"/>
              </a:ext>
            </a:extLst>
          </p:cNvPr>
          <p:cNvCxnSpPr/>
          <p:nvPr/>
        </p:nvCxnSpPr>
        <p:spPr>
          <a:xfrm flipV="1">
            <a:off x="4260715" y="2098464"/>
            <a:ext cx="1342417" cy="605825"/>
          </a:xfrm>
          <a:prstGeom prst="curvedConnector3">
            <a:avLst/>
          </a:prstGeom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6C9A326-B3DB-1D10-0818-3BB0CB138E4D}"/>
              </a:ext>
            </a:extLst>
          </p:cNvPr>
          <p:cNvSpPr/>
          <p:nvPr/>
        </p:nvSpPr>
        <p:spPr>
          <a:xfrm>
            <a:off x="2009774" y="1264474"/>
            <a:ext cx="1600691" cy="75482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534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2319</Words>
  <Application>Microsoft Office PowerPoint</Application>
  <PresentationFormat>Widescreen</PresentationFormat>
  <Paragraphs>236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Castellar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RUTUJA IJARE</dc:creator>
  <cp:lastModifiedBy>RUTUJA IJARE</cp:lastModifiedBy>
  <cp:revision>10</cp:revision>
  <dcterms:created xsi:type="dcterms:W3CDTF">2025-04-07T05:31:35Z</dcterms:created>
  <dcterms:modified xsi:type="dcterms:W3CDTF">2025-04-11T12:17:11Z</dcterms:modified>
</cp:coreProperties>
</file>